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Lst>
  <p:sldSz cx="18288000" cy="10287000"/>
  <p:notesSz cx="6858000" cy="9144000"/>
  <p:embeddedFontLst>
    <p:embeddedFont>
      <p:font typeface="Selima"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League Spartan" charset="1" panose="00000800000000000000"/>
      <p:regular r:id="rId11"/>
    </p:embeddedFont>
    <p:embeddedFont>
      <p:font typeface="Red Hat Display" charset="1" panose="02010503040201060303"/>
      <p:regular r:id="rId12"/>
    </p:embeddedFont>
    <p:embeddedFont>
      <p:font typeface="Red Hat Display Bold" charset="1" panose="02010803040201060303"/>
      <p:regular r:id="rId13"/>
    </p:embeddedFont>
    <p:embeddedFont>
      <p:font typeface="Red Hat Display Italics" charset="1" panose="020105030402010D0303"/>
      <p:regular r:id="rId14"/>
    </p:embeddedFont>
    <p:embeddedFont>
      <p:font typeface="Red Hat Display Bold Italics" charset="1" panose="020108030402010D0303"/>
      <p:regular r:id="rId15"/>
    </p:embeddedFont>
    <p:embeddedFont>
      <p:font typeface="Brittany" charset="1" panose="00000000000000000000"/>
      <p:regular r:id="rId16"/>
    </p:embeddedFont>
    <p:embeddedFont>
      <p:font typeface="Brasika" charset="1" panose="00000000000000000000"/>
      <p:regular r:id="rId17"/>
    </p:embeddedFont>
    <p:embeddedFont>
      <p:font typeface="Playfair Display" charset="1" panose="00000500000000000000"/>
      <p:regular r:id="rId18"/>
    </p:embeddedFont>
    <p:embeddedFont>
      <p:font typeface="Playfair Display Bold" charset="1" panose="00000800000000000000"/>
      <p:regular r:id="rId19"/>
    </p:embeddedFont>
    <p:embeddedFont>
      <p:font typeface="Playfair Display Italics" charset="1" panose="00000500000000000000"/>
      <p:regular r:id="rId20"/>
    </p:embeddedFont>
    <p:embeddedFont>
      <p:font typeface="Playfair Display Bold Italics" charset="1" panose="00000800000000000000"/>
      <p:regular r:id="rId21"/>
    </p:embeddedFont>
    <p:embeddedFont>
      <p:font typeface="Playfair Display Heavy" charset="1" panose="00000A00000000000000"/>
      <p:regular r:id="rId22"/>
    </p:embeddedFont>
    <p:embeddedFont>
      <p:font typeface="Playfair Display Heavy Italics" charset="1" panose="00000A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Josefin Sans" charset="1" panose="00000500000000000000"/>
      <p:regular r:id="rId30"/>
    </p:embeddedFont>
    <p:embeddedFont>
      <p:font typeface="Josefin Sans Bold" charset="1" panose="00000800000000000000"/>
      <p:regular r:id="rId31"/>
    </p:embeddedFont>
    <p:embeddedFont>
      <p:font typeface="Josefin Sans Italics" charset="1" panose="00000500000000000000"/>
      <p:regular r:id="rId32"/>
    </p:embeddedFont>
    <p:embeddedFont>
      <p:font typeface="Josefin Sans Bold Italics" charset="1" panose="00000800000000000000"/>
      <p:regular r:id="rId33"/>
    </p:embeddedFont>
    <p:embeddedFont>
      <p:font typeface="Josefin Sans Thin" charset="1" panose="00000300000000000000"/>
      <p:regular r:id="rId34"/>
    </p:embeddedFont>
    <p:embeddedFont>
      <p:font typeface="Josefin Sans Thin Italics" charset="1" panose="00000300000000000000"/>
      <p:regular r:id="rId35"/>
    </p:embeddedFont>
    <p:embeddedFont>
      <p:font typeface="Josefin Sans Light" charset="1" panose="00000400000000000000"/>
      <p:regular r:id="rId36"/>
    </p:embeddedFont>
    <p:embeddedFont>
      <p:font typeface="Josefin Sans Light Italics" charset="1" panose="00000400000000000000"/>
      <p:regular r:id="rId37"/>
    </p:embeddedFont>
    <p:embeddedFont>
      <p:font typeface="Josefin Sans Semi-Bold" charset="1" panose="00000700000000000000"/>
      <p:regular r:id="rId38"/>
    </p:embeddedFont>
    <p:embeddedFont>
      <p:font typeface="Josefin Sans Semi-Bold Italics" charset="1" panose="000007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png" Type="http://schemas.openxmlformats.org/officeDocument/2006/relationships/image"/><Relationship Id="rId4" Target="../media/image11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2.png" Type="http://schemas.openxmlformats.org/officeDocument/2006/relationships/image"/><Relationship Id="rId11" Target="../media/image123.svg" Type="http://schemas.openxmlformats.org/officeDocument/2006/relationships/image"/><Relationship Id="rId12" Target="../media/image124.png" Type="http://schemas.openxmlformats.org/officeDocument/2006/relationships/image"/><Relationship Id="rId13" Target="../media/image125.svg" Type="http://schemas.openxmlformats.org/officeDocument/2006/relationships/image"/><Relationship Id="rId14" Target="../media/image126.png" Type="http://schemas.openxmlformats.org/officeDocument/2006/relationships/image"/><Relationship Id="rId15" Target="../media/image127.svg" Type="http://schemas.openxmlformats.org/officeDocument/2006/relationships/image"/><Relationship Id="rId16" Target="../media/image128.png" Type="http://schemas.openxmlformats.org/officeDocument/2006/relationships/image"/><Relationship Id="rId17" Target="../media/image129.svg" Type="http://schemas.openxmlformats.org/officeDocument/2006/relationships/image"/><Relationship Id="rId18" Target="../media/image130.png" Type="http://schemas.openxmlformats.org/officeDocument/2006/relationships/image"/><Relationship Id="rId19" Target="../media/image131.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118.png" Type="http://schemas.openxmlformats.org/officeDocument/2006/relationships/image"/><Relationship Id="rId5" Target="../media/image119.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120.png" Type="http://schemas.openxmlformats.org/officeDocument/2006/relationships/image"/><Relationship Id="rId9" Target="../media/image1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jpe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png" Type="http://schemas.openxmlformats.org/officeDocument/2006/relationships/image"/><Relationship Id="rId16" Target="../media/image52.svg" Type="http://schemas.openxmlformats.org/officeDocument/2006/relationships/image"/><Relationship Id="rId17" Target="../media/image53.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png" Type="http://schemas.openxmlformats.org/officeDocument/2006/relationships/image"/><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13" Target="../media/image92.svg" Type="http://schemas.openxmlformats.org/officeDocument/2006/relationships/image"/><Relationship Id="rId14" Target="../media/image93.png" Type="http://schemas.openxmlformats.org/officeDocument/2006/relationships/image"/><Relationship Id="rId15" Target="../media/image94.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11" Target="../media/image105.svg" Type="http://schemas.openxmlformats.org/officeDocument/2006/relationships/image"/><Relationship Id="rId12" Target="../media/image106.png" Type="http://schemas.openxmlformats.org/officeDocument/2006/relationships/image"/><Relationship Id="rId13" Target="../media/image107.svg" Type="http://schemas.openxmlformats.org/officeDocument/2006/relationships/image"/><Relationship Id="rId14" Target="../media/image108.png" Type="http://schemas.openxmlformats.org/officeDocument/2006/relationships/image"/><Relationship Id="rId15" Target="../media/image109.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110.png" Type="http://schemas.openxmlformats.org/officeDocument/2006/relationships/image"/><Relationship Id="rId19" Target="../media/image111.svg" Type="http://schemas.openxmlformats.org/officeDocument/2006/relationships/image"/><Relationship Id="rId2" Target="../media/image98.png" Type="http://schemas.openxmlformats.org/officeDocument/2006/relationships/image"/><Relationship Id="rId20" Target="../media/image112.png" Type="http://schemas.openxmlformats.org/officeDocument/2006/relationships/image"/><Relationship Id="rId21" Target="../media/image113.png" Type="http://schemas.openxmlformats.org/officeDocument/2006/relationships/image"/><Relationship Id="rId22" Target="../media/image114.sv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E2C9"/>
        </a:solidFill>
      </p:bgPr>
    </p:bg>
    <p:spTree>
      <p:nvGrpSpPr>
        <p:cNvPr id="1" name=""/>
        <p:cNvGrpSpPr/>
        <p:nvPr/>
      </p:nvGrpSpPr>
      <p:grpSpPr>
        <a:xfrm>
          <a:off x="0" y="0"/>
          <a:ext cx="0" cy="0"/>
          <a:chOff x="0" y="0"/>
          <a:chExt cx="0" cy="0"/>
        </a:xfrm>
      </p:grpSpPr>
      <p:sp>
        <p:nvSpPr>
          <p:cNvPr name="Freeform 2" id="2"/>
          <p:cNvSpPr/>
          <p:nvPr/>
        </p:nvSpPr>
        <p:spPr>
          <a:xfrm flipH="false" flipV="false" rot="1412298">
            <a:off x="-2166280" y="-1255107"/>
            <a:ext cx="6035040" cy="4114800"/>
          </a:xfrm>
          <a:custGeom>
            <a:avLst/>
            <a:gdLst/>
            <a:ahLst/>
            <a:cxnLst/>
            <a:rect r="r" b="b" t="t" l="l"/>
            <a:pathLst>
              <a:path h="4114800" w="6035040">
                <a:moveTo>
                  <a:pt x="0" y="0"/>
                </a:moveTo>
                <a:lnTo>
                  <a:pt x="6035040" y="0"/>
                </a:lnTo>
                <a:lnTo>
                  <a:pt x="60350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86067">
            <a:off x="-2686064" y="6641428"/>
            <a:ext cx="7074608" cy="6277106"/>
          </a:xfrm>
          <a:custGeom>
            <a:avLst/>
            <a:gdLst/>
            <a:ahLst/>
            <a:cxnLst/>
            <a:rect r="r" b="b" t="t" l="l"/>
            <a:pathLst>
              <a:path h="6277106" w="7074608">
                <a:moveTo>
                  <a:pt x="0" y="0"/>
                </a:moveTo>
                <a:lnTo>
                  <a:pt x="7074607" y="0"/>
                </a:lnTo>
                <a:lnTo>
                  <a:pt x="7074607" y="6277106"/>
                </a:lnTo>
                <a:lnTo>
                  <a:pt x="0" y="6277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598330">
            <a:off x="13918057" y="8799732"/>
            <a:ext cx="6291854" cy="4289900"/>
          </a:xfrm>
          <a:custGeom>
            <a:avLst/>
            <a:gdLst/>
            <a:ahLst/>
            <a:cxnLst/>
            <a:rect r="r" b="b" t="t" l="l"/>
            <a:pathLst>
              <a:path h="4289900" w="6291854">
                <a:moveTo>
                  <a:pt x="0" y="0"/>
                </a:moveTo>
                <a:lnTo>
                  <a:pt x="6291854" y="0"/>
                </a:lnTo>
                <a:lnTo>
                  <a:pt x="6291854" y="4289901"/>
                </a:lnTo>
                <a:lnTo>
                  <a:pt x="0" y="4289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4823">
            <a:off x="13921378" y="-1152249"/>
            <a:ext cx="5028016" cy="5976840"/>
          </a:xfrm>
          <a:custGeom>
            <a:avLst/>
            <a:gdLst/>
            <a:ahLst/>
            <a:cxnLst/>
            <a:rect r="r" b="b" t="t" l="l"/>
            <a:pathLst>
              <a:path h="5976840" w="5028016">
                <a:moveTo>
                  <a:pt x="0" y="0"/>
                </a:moveTo>
                <a:lnTo>
                  <a:pt x="5028016" y="0"/>
                </a:lnTo>
                <a:lnTo>
                  <a:pt x="5028016" y="5976840"/>
                </a:lnTo>
                <a:lnTo>
                  <a:pt x="0" y="5976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199428"/>
            <a:ext cx="2193339" cy="3361439"/>
          </a:xfrm>
          <a:custGeom>
            <a:avLst/>
            <a:gdLst/>
            <a:ahLst/>
            <a:cxnLst/>
            <a:rect r="r" b="b" t="t" l="l"/>
            <a:pathLst>
              <a:path h="3361439" w="2193339">
                <a:moveTo>
                  <a:pt x="0" y="0"/>
                </a:moveTo>
                <a:lnTo>
                  <a:pt x="2193339" y="0"/>
                </a:lnTo>
                <a:lnTo>
                  <a:pt x="2193339" y="3361439"/>
                </a:lnTo>
                <a:lnTo>
                  <a:pt x="0" y="33614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230921" y="273365"/>
            <a:ext cx="3697828" cy="3213565"/>
          </a:xfrm>
          <a:custGeom>
            <a:avLst/>
            <a:gdLst/>
            <a:ahLst/>
            <a:cxnLst/>
            <a:rect r="r" b="b" t="t" l="l"/>
            <a:pathLst>
              <a:path h="3213565" w="3697828">
                <a:moveTo>
                  <a:pt x="0" y="0"/>
                </a:moveTo>
                <a:lnTo>
                  <a:pt x="3697828" y="0"/>
                </a:lnTo>
                <a:lnTo>
                  <a:pt x="3697828" y="3213565"/>
                </a:lnTo>
                <a:lnTo>
                  <a:pt x="0" y="32135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90070" y="6706451"/>
            <a:ext cx="3315678" cy="3086595"/>
          </a:xfrm>
          <a:custGeom>
            <a:avLst/>
            <a:gdLst/>
            <a:ahLst/>
            <a:cxnLst/>
            <a:rect r="r" b="b" t="t" l="l"/>
            <a:pathLst>
              <a:path h="3086595" w="3315678">
                <a:moveTo>
                  <a:pt x="0" y="0"/>
                </a:moveTo>
                <a:lnTo>
                  <a:pt x="3315678" y="0"/>
                </a:lnTo>
                <a:lnTo>
                  <a:pt x="3315678" y="3086594"/>
                </a:lnTo>
                <a:lnTo>
                  <a:pt x="0" y="30865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135607" y="8249748"/>
            <a:ext cx="2247386" cy="2096198"/>
          </a:xfrm>
          <a:custGeom>
            <a:avLst/>
            <a:gdLst/>
            <a:ahLst/>
            <a:cxnLst/>
            <a:rect r="r" b="b" t="t" l="l"/>
            <a:pathLst>
              <a:path h="2096198" w="2247386">
                <a:moveTo>
                  <a:pt x="0" y="0"/>
                </a:moveTo>
                <a:lnTo>
                  <a:pt x="2247386" y="0"/>
                </a:lnTo>
                <a:lnTo>
                  <a:pt x="2247386" y="2096198"/>
                </a:lnTo>
                <a:lnTo>
                  <a:pt x="0" y="20961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4653696" y="6140740"/>
            <a:ext cx="9465896" cy="4803942"/>
          </a:xfrm>
          <a:custGeom>
            <a:avLst/>
            <a:gdLst/>
            <a:ahLst/>
            <a:cxnLst/>
            <a:rect r="r" b="b" t="t" l="l"/>
            <a:pathLst>
              <a:path h="4803942" w="9465896">
                <a:moveTo>
                  <a:pt x="0" y="0"/>
                </a:moveTo>
                <a:lnTo>
                  <a:pt x="9465896" y="0"/>
                </a:lnTo>
                <a:lnTo>
                  <a:pt x="9465896" y="4803942"/>
                </a:lnTo>
                <a:lnTo>
                  <a:pt x="0" y="48039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2742637" y="111440"/>
            <a:ext cx="13288015" cy="4192016"/>
          </a:xfrm>
          <a:prstGeom prst="rect">
            <a:avLst/>
          </a:prstGeom>
        </p:spPr>
        <p:txBody>
          <a:bodyPr anchor="t" rtlCol="false" tIns="0" lIns="0" bIns="0" rIns="0">
            <a:spAutoFit/>
          </a:bodyPr>
          <a:lstStyle/>
          <a:p>
            <a:pPr algn="ctr">
              <a:lnSpc>
                <a:spcPts val="7986"/>
              </a:lnSpc>
            </a:pPr>
            <a:r>
              <a:rPr lang="en-US" sz="5704">
                <a:solidFill>
                  <a:srgbClr val="663924"/>
                </a:solidFill>
                <a:latin typeface="Brasika"/>
              </a:rPr>
              <a:t>INNOVATION IN TRANSPORTATION</a:t>
            </a:r>
          </a:p>
        </p:txBody>
      </p:sp>
      <p:sp>
        <p:nvSpPr>
          <p:cNvPr name="TextBox 12" id="12"/>
          <p:cNvSpPr txBox="true"/>
          <p:nvPr/>
        </p:nvSpPr>
        <p:spPr>
          <a:xfrm rot="0">
            <a:off x="2264636" y="3372630"/>
            <a:ext cx="13307397" cy="2831787"/>
          </a:xfrm>
          <a:prstGeom prst="rect">
            <a:avLst/>
          </a:prstGeom>
        </p:spPr>
        <p:txBody>
          <a:bodyPr anchor="t" rtlCol="false" tIns="0" lIns="0" bIns="0" rIns="0">
            <a:spAutoFit/>
          </a:bodyPr>
          <a:lstStyle/>
          <a:p>
            <a:pPr algn="ctr">
              <a:lnSpc>
                <a:spcPts val="10926"/>
              </a:lnSpc>
            </a:pPr>
            <a:r>
              <a:rPr lang="en-US" sz="8811" spc="8">
                <a:solidFill>
                  <a:srgbClr val="000000"/>
                </a:solidFill>
                <a:latin typeface="Brasika Bold"/>
              </a:rPr>
              <a:t>ROAD REVOLUTIONERIS</a:t>
            </a:r>
          </a:p>
        </p:txBody>
      </p:sp>
      <p:sp>
        <p:nvSpPr>
          <p:cNvPr name="TextBox 13" id="13"/>
          <p:cNvSpPr txBox="true"/>
          <p:nvPr/>
        </p:nvSpPr>
        <p:spPr>
          <a:xfrm rot="0">
            <a:off x="12766339" y="6137743"/>
            <a:ext cx="4747617" cy="2980690"/>
          </a:xfrm>
          <a:prstGeom prst="rect">
            <a:avLst/>
          </a:prstGeom>
        </p:spPr>
        <p:txBody>
          <a:bodyPr anchor="t" rtlCol="false" tIns="0" lIns="0" bIns="0" rIns="0">
            <a:spAutoFit/>
          </a:bodyPr>
          <a:lstStyle/>
          <a:p>
            <a:pPr>
              <a:lnSpc>
                <a:spcPts val="4759"/>
              </a:lnSpc>
            </a:pPr>
            <a:r>
              <a:rPr lang="en-US" sz="3399">
                <a:solidFill>
                  <a:srgbClr val="D75244"/>
                </a:solidFill>
                <a:latin typeface="Canva Sans Bold"/>
              </a:rPr>
              <a:t>Team MEMBERS:</a:t>
            </a:r>
          </a:p>
          <a:p>
            <a:pPr>
              <a:lnSpc>
                <a:spcPts val="4759"/>
              </a:lnSpc>
            </a:pPr>
            <a:r>
              <a:rPr lang="en-US" sz="3399">
                <a:solidFill>
                  <a:srgbClr val="D75244"/>
                </a:solidFill>
                <a:latin typeface="Canva Sans Bold"/>
              </a:rPr>
              <a:t>Lead: Sneha Soniwal</a:t>
            </a:r>
          </a:p>
          <a:p>
            <a:pPr algn="ctr">
              <a:lnSpc>
                <a:spcPts val="4759"/>
              </a:lnSpc>
            </a:pPr>
            <a:r>
              <a:rPr lang="en-US" sz="3399">
                <a:solidFill>
                  <a:srgbClr val="D75244"/>
                </a:solidFill>
                <a:latin typeface="Canva Sans Bold"/>
              </a:rPr>
              <a:t>Members: Ishika Ahuja</a:t>
            </a:r>
          </a:p>
          <a:p>
            <a:pPr>
              <a:lnSpc>
                <a:spcPts val="4759"/>
              </a:lnSpc>
            </a:pPr>
            <a:r>
              <a:rPr lang="en-US" sz="3399">
                <a:solidFill>
                  <a:srgbClr val="D75244"/>
                </a:solidFill>
                <a:latin typeface="Canva Sans Bold"/>
              </a:rPr>
              <a:t> Dhairyajeet Singh </a:t>
            </a:r>
          </a:p>
          <a:p>
            <a:pPr>
              <a:lnSpc>
                <a:spcPts val="4759"/>
              </a:lnSpc>
            </a:pPr>
            <a:r>
              <a:rPr lang="en-US" sz="3399">
                <a:solidFill>
                  <a:srgbClr val="D75244"/>
                </a:solidFill>
                <a:latin typeface="Canva Sans Bold"/>
              </a:rPr>
              <a:t> Niyati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911504" y="534369"/>
            <a:ext cx="10979501" cy="9218262"/>
            <a:chOff x="0" y="0"/>
            <a:chExt cx="8764270" cy="7358380"/>
          </a:xfrm>
        </p:grpSpPr>
        <p:sp>
          <p:nvSpPr>
            <p:cNvPr name="Freeform 3" id="3"/>
            <p:cNvSpPr/>
            <p:nvPr/>
          </p:nvSpPr>
          <p:spPr>
            <a:xfrm flipH="false" flipV="false" rot="0">
              <a:off x="505460" y="585470"/>
              <a:ext cx="7753350" cy="4354830"/>
            </a:xfrm>
            <a:custGeom>
              <a:avLst/>
              <a:gdLst/>
              <a:ahLst/>
              <a:cxnLst/>
              <a:rect r="r" b="b" t="t" l="l"/>
              <a:pathLst>
                <a:path h="4354830" w="7753350">
                  <a:moveTo>
                    <a:pt x="0" y="0"/>
                  </a:moveTo>
                  <a:lnTo>
                    <a:pt x="7753350" y="0"/>
                  </a:lnTo>
                  <a:lnTo>
                    <a:pt x="7753350" y="4354830"/>
                  </a:lnTo>
                  <a:lnTo>
                    <a:pt x="0" y="4354830"/>
                  </a:lnTo>
                  <a:close/>
                </a:path>
              </a:pathLst>
            </a:custGeom>
            <a:blipFill>
              <a:blip r:embed="rId2"/>
              <a:stretch>
                <a:fillRect l="-3547" t="-1651" r="-3471" b="0"/>
              </a:stretch>
            </a:blipFill>
          </p:spPr>
        </p:sp>
      </p:grpSp>
      <p:sp>
        <p:nvSpPr>
          <p:cNvPr name="Freeform 4" id="4"/>
          <p:cNvSpPr/>
          <p:nvPr/>
        </p:nvSpPr>
        <p:spPr>
          <a:xfrm flipH="false" flipV="false" rot="0">
            <a:off x="14679334" y="7364989"/>
            <a:ext cx="2579966" cy="2387642"/>
          </a:xfrm>
          <a:custGeom>
            <a:avLst/>
            <a:gdLst/>
            <a:ahLst/>
            <a:cxnLst/>
            <a:rect r="r" b="b" t="t" l="l"/>
            <a:pathLst>
              <a:path h="2387642" w="2579966">
                <a:moveTo>
                  <a:pt x="0" y="0"/>
                </a:moveTo>
                <a:lnTo>
                  <a:pt x="2579966" y="0"/>
                </a:lnTo>
                <a:lnTo>
                  <a:pt x="2579966" y="2387642"/>
                </a:lnTo>
                <a:lnTo>
                  <a:pt x="0" y="2387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13184" y="77606"/>
            <a:ext cx="13627570" cy="1978387"/>
          </a:xfrm>
          <a:prstGeom prst="rect">
            <a:avLst/>
          </a:prstGeom>
        </p:spPr>
        <p:txBody>
          <a:bodyPr anchor="t" rtlCol="false" tIns="0" lIns="0" bIns="0" rIns="0">
            <a:spAutoFit/>
          </a:bodyPr>
          <a:lstStyle/>
          <a:p>
            <a:pPr algn="ctr">
              <a:lnSpc>
                <a:spcPts val="7389"/>
              </a:lnSpc>
            </a:pPr>
            <a:r>
              <a:rPr lang="en-US" sz="7389">
                <a:solidFill>
                  <a:srgbClr val="653924"/>
                </a:solidFill>
                <a:latin typeface="Brasika"/>
              </a:rPr>
              <a:t>FINDING A CLEAR ROUTE MAP</a:t>
            </a:r>
          </a:p>
        </p:txBody>
      </p:sp>
      <p:sp>
        <p:nvSpPr>
          <p:cNvPr name="TextBox 6" id="6"/>
          <p:cNvSpPr txBox="true"/>
          <p:nvPr/>
        </p:nvSpPr>
        <p:spPr>
          <a:xfrm rot="0">
            <a:off x="213184" y="2843388"/>
            <a:ext cx="7323365" cy="5132351"/>
          </a:xfrm>
          <a:prstGeom prst="rect">
            <a:avLst/>
          </a:prstGeom>
        </p:spPr>
        <p:txBody>
          <a:bodyPr anchor="t" rtlCol="false" tIns="0" lIns="0" bIns="0" rIns="0">
            <a:spAutoFit/>
          </a:bodyPr>
          <a:lstStyle/>
          <a:p>
            <a:pPr algn="ctr">
              <a:lnSpc>
                <a:spcPts val="4884"/>
              </a:lnSpc>
            </a:pPr>
          </a:p>
          <a:p>
            <a:pPr marL="623729" indent="-311864" lvl="1">
              <a:lnSpc>
                <a:spcPts val="4044"/>
              </a:lnSpc>
              <a:buFont typeface="Arial"/>
              <a:buChar char="•"/>
            </a:pPr>
            <a:r>
              <a:rPr lang="en-US" sz="2888">
                <a:solidFill>
                  <a:srgbClr val="653924"/>
                </a:solidFill>
                <a:latin typeface="Canva Sans Bold"/>
              </a:rPr>
              <a:t>Short and efficient routes via metro, bus, and rickshaws:</a:t>
            </a:r>
          </a:p>
          <a:p>
            <a:pPr algn="r">
              <a:lnSpc>
                <a:spcPts val="3624"/>
              </a:lnSpc>
            </a:pPr>
            <a:r>
              <a:rPr lang="en-US" sz="2588">
                <a:solidFill>
                  <a:srgbClr val="9B502E"/>
                </a:solidFill>
                <a:latin typeface="Canva Sans Bold"/>
              </a:rPr>
              <a:t>You can enter your departure and arrival locations and get the most feasible route</a:t>
            </a:r>
          </a:p>
          <a:p>
            <a:pPr marL="623727" indent="-311864" lvl="1">
              <a:lnSpc>
                <a:spcPts val="4044"/>
              </a:lnSpc>
              <a:buFont typeface="Arial"/>
              <a:buChar char="•"/>
            </a:pPr>
            <a:r>
              <a:rPr lang="en-US" sz="2888">
                <a:solidFill>
                  <a:srgbClr val="653924"/>
                </a:solidFill>
                <a:latin typeface="Canva Sans Bold"/>
              </a:rPr>
              <a:t>booking of tickets</a:t>
            </a:r>
          </a:p>
          <a:p>
            <a:pPr marL="623727" indent="-311864" lvl="1">
              <a:lnSpc>
                <a:spcPts val="4044"/>
              </a:lnSpc>
              <a:buFont typeface="Arial"/>
              <a:buChar char="•"/>
            </a:pPr>
            <a:r>
              <a:rPr lang="en-US" sz="2888">
                <a:solidFill>
                  <a:srgbClr val="653924"/>
                </a:solidFill>
                <a:latin typeface="Canva Sans Bold"/>
              </a:rPr>
              <a:t>simplification of a complicated system</a:t>
            </a:r>
          </a:p>
          <a:p>
            <a:pPr marL="623727" indent="-311864" lvl="1">
              <a:lnSpc>
                <a:spcPts val="4044"/>
              </a:lnSpc>
              <a:buFont typeface="Arial"/>
              <a:buChar char="•"/>
            </a:pPr>
            <a:r>
              <a:rPr lang="en-US" sz="2888">
                <a:solidFill>
                  <a:srgbClr val="653924"/>
                </a:solidFill>
                <a:latin typeface="Canva Sans Bold"/>
              </a:rPr>
              <a:t>further enhances travel experience</a:t>
            </a:r>
          </a:p>
          <a:p>
            <a:pPr algn="ctr">
              <a:lnSpc>
                <a:spcPts val="4744"/>
              </a:lnSpc>
            </a:pPr>
          </a:p>
        </p:txBody>
      </p:sp>
      <p:sp>
        <p:nvSpPr>
          <p:cNvPr name="TextBox 7" id="7"/>
          <p:cNvSpPr txBox="true"/>
          <p:nvPr/>
        </p:nvSpPr>
        <p:spPr>
          <a:xfrm rot="0">
            <a:off x="-729939" y="2238860"/>
            <a:ext cx="8039148" cy="887095"/>
          </a:xfrm>
          <a:prstGeom prst="rect">
            <a:avLst/>
          </a:prstGeom>
        </p:spPr>
        <p:txBody>
          <a:bodyPr anchor="t" rtlCol="false" tIns="0" lIns="0" bIns="0" rIns="0">
            <a:spAutoFit/>
          </a:bodyPr>
          <a:lstStyle/>
          <a:p>
            <a:pPr algn="ctr">
              <a:lnSpc>
                <a:spcPts val="7279"/>
              </a:lnSpc>
            </a:pPr>
            <a:r>
              <a:rPr lang="en-US" sz="5199">
                <a:solidFill>
                  <a:srgbClr val="653924"/>
                </a:solidFill>
                <a:latin typeface="Canva Sans Bold"/>
              </a:rPr>
              <a:t>Provides us with :</a:t>
            </a:r>
          </a:p>
        </p:txBody>
      </p:sp>
      <p:sp>
        <p:nvSpPr>
          <p:cNvPr name="TextBox 8" id="8"/>
          <p:cNvSpPr txBox="true"/>
          <p:nvPr/>
        </p:nvSpPr>
        <p:spPr>
          <a:xfrm rot="0">
            <a:off x="0" y="7947163"/>
            <a:ext cx="14165817" cy="1842565"/>
          </a:xfrm>
          <a:prstGeom prst="rect">
            <a:avLst/>
          </a:prstGeom>
        </p:spPr>
        <p:txBody>
          <a:bodyPr anchor="t" rtlCol="false" tIns="0" lIns="0" bIns="0" rIns="0">
            <a:spAutoFit/>
          </a:bodyPr>
          <a:lstStyle/>
          <a:p>
            <a:pPr algn="ctr">
              <a:lnSpc>
                <a:spcPts val="3615"/>
              </a:lnSpc>
              <a:spcBef>
                <a:spcPct val="0"/>
              </a:spcBef>
            </a:pPr>
            <a:r>
              <a:rPr lang="en-US" sz="2915" spc="2">
                <a:solidFill>
                  <a:srgbClr val="653924"/>
                </a:solidFill>
                <a:latin typeface="Josefin Sans Bold"/>
              </a:rPr>
              <a:t>AS STUDENTS TODAY TRAVELLING THROUGH THEIR UNIVERSITY FACE AN ISSUE THAT WHICH ROUTE IS MORE CONVENIENT FOR THEM AND SAFE AS WELL, SO BY OUR PORTAL IT WILL BECOME MORE HANDY TO TRAVEL BY ANY MEANS OF TRANSPORT YOU CHOOSE...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0">
            <a:off x="13781795" y="-2005906"/>
            <a:ext cx="8121818" cy="6069213"/>
          </a:xfrm>
          <a:custGeom>
            <a:avLst/>
            <a:gdLst/>
            <a:ahLst/>
            <a:cxnLst/>
            <a:rect r="r" b="b" t="t" l="l"/>
            <a:pathLst>
              <a:path h="6069213" w="8121818">
                <a:moveTo>
                  <a:pt x="0" y="0"/>
                </a:moveTo>
                <a:lnTo>
                  <a:pt x="8121818" y="0"/>
                </a:lnTo>
                <a:lnTo>
                  <a:pt x="8121818" y="6069212"/>
                </a:lnTo>
                <a:lnTo>
                  <a:pt x="0" y="6069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3901" y="275917"/>
            <a:ext cx="3798803" cy="2907811"/>
          </a:xfrm>
          <a:custGeom>
            <a:avLst/>
            <a:gdLst/>
            <a:ahLst/>
            <a:cxnLst/>
            <a:rect r="r" b="b" t="t" l="l"/>
            <a:pathLst>
              <a:path h="2907811" w="3798803">
                <a:moveTo>
                  <a:pt x="0" y="0"/>
                </a:moveTo>
                <a:lnTo>
                  <a:pt x="3798803" y="0"/>
                </a:lnTo>
                <a:lnTo>
                  <a:pt x="3798803" y="2907811"/>
                </a:lnTo>
                <a:lnTo>
                  <a:pt x="0" y="2907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47455">
            <a:off x="-3749361" y="6987428"/>
            <a:ext cx="8121818" cy="6069213"/>
          </a:xfrm>
          <a:custGeom>
            <a:avLst/>
            <a:gdLst/>
            <a:ahLst/>
            <a:cxnLst/>
            <a:rect r="r" b="b" t="t" l="l"/>
            <a:pathLst>
              <a:path h="6069213" w="8121818">
                <a:moveTo>
                  <a:pt x="0" y="0"/>
                </a:moveTo>
                <a:lnTo>
                  <a:pt x="8121817" y="0"/>
                </a:lnTo>
                <a:lnTo>
                  <a:pt x="8121817" y="6069213"/>
                </a:lnTo>
                <a:lnTo>
                  <a:pt x="0" y="6069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62514" y="7600621"/>
            <a:ext cx="3348123" cy="2763723"/>
          </a:xfrm>
          <a:custGeom>
            <a:avLst/>
            <a:gdLst/>
            <a:ahLst/>
            <a:cxnLst/>
            <a:rect r="r" b="b" t="t" l="l"/>
            <a:pathLst>
              <a:path h="2763723" w="3348123">
                <a:moveTo>
                  <a:pt x="0" y="0"/>
                </a:moveTo>
                <a:lnTo>
                  <a:pt x="3348123" y="0"/>
                </a:lnTo>
                <a:lnTo>
                  <a:pt x="3348123" y="2763723"/>
                </a:lnTo>
                <a:lnTo>
                  <a:pt x="0" y="27637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254057">
            <a:off x="-3127818" y="-2526817"/>
            <a:ext cx="6878732" cy="5605467"/>
          </a:xfrm>
          <a:custGeom>
            <a:avLst/>
            <a:gdLst/>
            <a:ahLst/>
            <a:cxnLst/>
            <a:rect r="r" b="b" t="t" l="l"/>
            <a:pathLst>
              <a:path h="5605467" w="6878732">
                <a:moveTo>
                  <a:pt x="0" y="0"/>
                </a:moveTo>
                <a:lnTo>
                  <a:pt x="6878731" y="0"/>
                </a:lnTo>
                <a:lnTo>
                  <a:pt x="6878731" y="5605468"/>
                </a:lnTo>
                <a:lnTo>
                  <a:pt x="0" y="5605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623218">
            <a:off x="13634311" y="7550502"/>
            <a:ext cx="6878732" cy="5605467"/>
          </a:xfrm>
          <a:custGeom>
            <a:avLst/>
            <a:gdLst/>
            <a:ahLst/>
            <a:cxnLst/>
            <a:rect r="r" b="b" t="t" l="l"/>
            <a:pathLst>
              <a:path h="5605467" w="6878732">
                <a:moveTo>
                  <a:pt x="0" y="0"/>
                </a:moveTo>
                <a:lnTo>
                  <a:pt x="6878731" y="0"/>
                </a:lnTo>
                <a:lnTo>
                  <a:pt x="6878731" y="5605468"/>
                </a:lnTo>
                <a:lnTo>
                  <a:pt x="0" y="56054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216531" y="3409116"/>
            <a:ext cx="4433055" cy="4433055"/>
          </a:xfrm>
          <a:custGeom>
            <a:avLst/>
            <a:gdLst/>
            <a:ahLst/>
            <a:cxnLst/>
            <a:rect r="r" b="b" t="t" l="l"/>
            <a:pathLst>
              <a:path h="4433055" w="4433055">
                <a:moveTo>
                  <a:pt x="0" y="0"/>
                </a:moveTo>
                <a:lnTo>
                  <a:pt x="4433054" y="0"/>
                </a:lnTo>
                <a:lnTo>
                  <a:pt x="4433054" y="4433054"/>
                </a:lnTo>
                <a:lnTo>
                  <a:pt x="0" y="4433054"/>
                </a:lnTo>
                <a:lnTo>
                  <a:pt x="0" y="0"/>
                </a:lnTo>
                <a:close/>
              </a:path>
            </a:pathLst>
          </a:custGeom>
          <a:blipFill>
            <a:blip r:embed="rId14">
              <a:alphaModFix amt="24000"/>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5769461" y="3697404"/>
            <a:ext cx="2397755" cy="3240209"/>
          </a:xfrm>
          <a:custGeom>
            <a:avLst/>
            <a:gdLst/>
            <a:ahLst/>
            <a:cxnLst/>
            <a:rect r="r" b="b" t="t" l="l"/>
            <a:pathLst>
              <a:path h="3240209" w="2397755">
                <a:moveTo>
                  <a:pt x="0" y="0"/>
                </a:moveTo>
                <a:lnTo>
                  <a:pt x="2397755" y="0"/>
                </a:lnTo>
                <a:lnTo>
                  <a:pt x="2397755" y="3240209"/>
                </a:lnTo>
                <a:lnTo>
                  <a:pt x="0" y="32402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1096655" y="3107528"/>
            <a:ext cx="14672806" cy="4741608"/>
          </a:xfrm>
          <a:prstGeom prst="rect">
            <a:avLst/>
          </a:prstGeom>
        </p:spPr>
        <p:txBody>
          <a:bodyPr anchor="t" rtlCol="false" tIns="0" lIns="0" bIns="0" rIns="0">
            <a:spAutoFit/>
          </a:bodyPr>
          <a:lstStyle/>
          <a:p>
            <a:pPr marL="602857" indent="-301429" lvl="1">
              <a:lnSpc>
                <a:spcPts val="4188"/>
              </a:lnSpc>
              <a:buFont typeface="Arial"/>
              <a:buChar char="•"/>
            </a:pPr>
            <a:r>
              <a:rPr lang="en-US" sz="2792">
                <a:solidFill>
                  <a:srgbClr val="663924"/>
                </a:solidFill>
                <a:latin typeface="Red Hat Display Bold"/>
              </a:rPr>
              <a:t>User consent: A very important aspect of the success of our project is user consent, we would take well-informed consent from the user before using their location.</a:t>
            </a:r>
          </a:p>
          <a:p>
            <a:pPr marL="602857" indent="-301429" lvl="1">
              <a:lnSpc>
                <a:spcPts val="4188"/>
              </a:lnSpc>
              <a:buFont typeface="Arial"/>
              <a:buChar char="•"/>
            </a:pPr>
            <a:r>
              <a:rPr lang="en-US" sz="2792">
                <a:solidFill>
                  <a:srgbClr val="663924"/>
                </a:solidFill>
                <a:latin typeface="Red Hat Display Bold"/>
              </a:rPr>
              <a:t>Minimized data collection: only necessary data will be collected</a:t>
            </a:r>
          </a:p>
          <a:p>
            <a:pPr marL="602857" indent="-301429" lvl="1">
              <a:lnSpc>
                <a:spcPts val="4188"/>
              </a:lnSpc>
              <a:buFont typeface="Arial"/>
              <a:buChar char="•"/>
            </a:pPr>
            <a:r>
              <a:rPr lang="en-US" sz="2792">
                <a:solidFill>
                  <a:srgbClr val="663924"/>
                </a:solidFill>
                <a:latin typeface="Red Hat Display Bold"/>
              </a:rPr>
              <a:t>Encrypted data: collected data will be stored securely using encryption</a:t>
            </a:r>
          </a:p>
          <a:p>
            <a:pPr marL="602857" indent="-301429" lvl="1">
              <a:lnSpc>
                <a:spcPts val="4188"/>
              </a:lnSpc>
              <a:buFont typeface="Arial"/>
              <a:buChar char="•"/>
            </a:pPr>
            <a:r>
              <a:rPr lang="en-US" sz="2792">
                <a:solidFill>
                  <a:srgbClr val="663924"/>
                </a:solidFill>
                <a:latin typeface="Red Hat Display Bold"/>
              </a:rPr>
              <a:t>User’s strength: User has a complete choice to remove or edit their data whenever they want to.</a:t>
            </a:r>
          </a:p>
          <a:p>
            <a:pPr marL="602857" indent="-301429" lvl="1">
              <a:lnSpc>
                <a:spcPts val="4188"/>
              </a:lnSpc>
              <a:buFont typeface="Arial"/>
              <a:buChar char="•"/>
            </a:pPr>
            <a:r>
              <a:rPr lang="en-US" sz="2792">
                <a:solidFill>
                  <a:srgbClr val="663924"/>
                </a:solidFill>
                <a:latin typeface="Red Hat Display Bold"/>
              </a:rPr>
              <a:t>Ethical data usage: data provided by the user will be used ethically and any harmful actions will be avoided.</a:t>
            </a:r>
          </a:p>
          <a:p>
            <a:pPr marL="602857" indent="-301429" lvl="1">
              <a:lnSpc>
                <a:spcPts val="4188"/>
              </a:lnSpc>
              <a:buFont typeface="Arial"/>
              <a:buChar char="•"/>
            </a:pPr>
            <a:r>
              <a:rPr lang="en-US" sz="2792">
                <a:solidFill>
                  <a:srgbClr val="663924"/>
                </a:solidFill>
                <a:latin typeface="Red Hat Display Bold"/>
              </a:rPr>
              <a:t>Data usage: No usage of critical and personal data.</a:t>
            </a:r>
          </a:p>
        </p:txBody>
      </p:sp>
      <p:sp>
        <p:nvSpPr>
          <p:cNvPr name="Freeform 11" id="11"/>
          <p:cNvSpPr/>
          <p:nvPr/>
        </p:nvSpPr>
        <p:spPr>
          <a:xfrm flipH="false" flipV="false" rot="0">
            <a:off x="6018483" y="8242359"/>
            <a:ext cx="5252490" cy="1480247"/>
          </a:xfrm>
          <a:custGeom>
            <a:avLst/>
            <a:gdLst/>
            <a:ahLst/>
            <a:cxnLst/>
            <a:rect r="r" b="b" t="t" l="l"/>
            <a:pathLst>
              <a:path h="1480247" w="5252490">
                <a:moveTo>
                  <a:pt x="0" y="0"/>
                </a:moveTo>
                <a:lnTo>
                  <a:pt x="5252489" y="0"/>
                </a:lnTo>
                <a:lnTo>
                  <a:pt x="5252489" y="1480247"/>
                </a:lnTo>
                <a:lnTo>
                  <a:pt x="0" y="14802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2749171" y="613379"/>
            <a:ext cx="12334976" cy="2147161"/>
          </a:xfrm>
          <a:prstGeom prst="rect">
            <a:avLst/>
          </a:prstGeom>
        </p:spPr>
        <p:txBody>
          <a:bodyPr anchor="t" rtlCol="false" tIns="0" lIns="0" bIns="0" rIns="0">
            <a:spAutoFit/>
          </a:bodyPr>
          <a:lstStyle/>
          <a:p>
            <a:pPr algn="ctr">
              <a:lnSpc>
                <a:spcPts val="8314"/>
              </a:lnSpc>
            </a:pPr>
            <a:r>
              <a:rPr lang="en-US" sz="6705" spc="6">
                <a:solidFill>
                  <a:srgbClr val="653924"/>
                </a:solidFill>
                <a:latin typeface="Brasika Bold"/>
              </a:rPr>
              <a:t>Data security and user safety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1823077">
            <a:off x="14170659" y="-2406683"/>
            <a:ext cx="7082656" cy="4913592"/>
          </a:xfrm>
          <a:custGeom>
            <a:avLst/>
            <a:gdLst/>
            <a:ahLst/>
            <a:cxnLst/>
            <a:rect r="r" b="b" t="t" l="l"/>
            <a:pathLst>
              <a:path h="4913592" w="7082656">
                <a:moveTo>
                  <a:pt x="0" y="0"/>
                </a:moveTo>
                <a:lnTo>
                  <a:pt x="7082655" y="0"/>
                </a:lnTo>
                <a:lnTo>
                  <a:pt x="7082655" y="4913592"/>
                </a:lnTo>
                <a:lnTo>
                  <a:pt x="0" y="4913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54432" y="7168797"/>
            <a:ext cx="3966264" cy="3743161"/>
          </a:xfrm>
          <a:custGeom>
            <a:avLst/>
            <a:gdLst/>
            <a:ahLst/>
            <a:cxnLst/>
            <a:rect r="r" b="b" t="t" l="l"/>
            <a:pathLst>
              <a:path h="3743161" w="3966264">
                <a:moveTo>
                  <a:pt x="3966264" y="0"/>
                </a:moveTo>
                <a:lnTo>
                  <a:pt x="0" y="0"/>
                </a:lnTo>
                <a:lnTo>
                  <a:pt x="0" y="3743161"/>
                </a:lnTo>
                <a:lnTo>
                  <a:pt x="3966264" y="3743161"/>
                </a:lnTo>
                <a:lnTo>
                  <a:pt x="396626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62922">
            <a:off x="12942272" y="7137955"/>
            <a:ext cx="7098257" cy="6298090"/>
          </a:xfrm>
          <a:custGeom>
            <a:avLst/>
            <a:gdLst/>
            <a:ahLst/>
            <a:cxnLst/>
            <a:rect r="r" b="b" t="t" l="l"/>
            <a:pathLst>
              <a:path h="6298090" w="7098257">
                <a:moveTo>
                  <a:pt x="0" y="0"/>
                </a:moveTo>
                <a:lnTo>
                  <a:pt x="7098257" y="0"/>
                </a:lnTo>
                <a:lnTo>
                  <a:pt x="7098257" y="6298090"/>
                </a:lnTo>
                <a:lnTo>
                  <a:pt x="0" y="6298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72229" y="8961949"/>
            <a:ext cx="3856143" cy="3900018"/>
          </a:xfrm>
          <a:custGeom>
            <a:avLst/>
            <a:gdLst/>
            <a:ahLst/>
            <a:cxnLst/>
            <a:rect r="r" b="b" t="t" l="l"/>
            <a:pathLst>
              <a:path h="3900018" w="3856143">
                <a:moveTo>
                  <a:pt x="0" y="0"/>
                </a:moveTo>
                <a:lnTo>
                  <a:pt x="3856143" y="0"/>
                </a:lnTo>
                <a:lnTo>
                  <a:pt x="3856143" y="3900018"/>
                </a:lnTo>
                <a:lnTo>
                  <a:pt x="0" y="3900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80412" y="-609059"/>
            <a:ext cx="4175741" cy="4963734"/>
          </a:xfrm>
          <a:custGeom>
            <a:avLst/>
            <a:gdLst/>
            <a:ahLst/>
            <a:cxnLst/>
            <a:rect r="r" b="b" t="t" l="l"/>
            <a:pathLst>
              <a:path h="4963734" w="4175741">
                <a:moveTo>
                  <a:pt x="0" y="0"/>
                </a:moveTo>
                <a:lnTo>
                  <a:pt x="4175741" y="0"/>
                </a:lnTo>
                <a:lnTo>
                  <a:pt x="4175741" y="4963734"/>
                </a:lnTo>
                <a:lnTo>
                  <a:pt x="0" y="49637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44259">
            <a:off x="15349669" y="3923211"/>
            <a:ext cx="2854067" cy="2854067"/>
          </a:xfrm>
          <a:custGeom>
            <a:avLst/>
            <a:gdLst/>
            <a:ahLst/>
            <a:cxnLst/>
            <a:rect r="r" b="b" t="t" l="l"/>
            <a:pathLst>
              <a:path h="2854067" w="2854067">
                <a:moveTo>
                  <a:pt x="0" y="0"/>
                </a:moveTo>
                <a:lnTo>
                  <a:pt x="2854067" y="0"/>
                </a:lnTo>
                <a:lnTo>
                  <a:pt x="2854067" y="2854067"/>
                </a:lnTo>
                <a:lnTo>
                  <a:pt x="0" y="2854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704377">
            <a:off x="14492431" y="-628965"/>
            <a:ext cx="3404967" cy="4189557"/>
          </a:xfrm>
          <a:custGeom>
            <a:avLst/>
            <a:gdLst/>
            <a:ahLst/>
            <a:cxnLst/>
            <a:rect r="r" b="b" t="t" l="l"/>
            <a:pathLst>
              <a:path h="4189557" w="3404967">
                <a:moveTo>
                  <a:pt x="0" y="0"/>
                </a:moveTo>
                <a:lnTo>
                  <a:pt x="3404968" y="0"/>
                </a:lnTo>
                <a:lnTo>
                  <a:pt x="3404968" y="4189557"/>
                </a:lnTo>
                <a:lnTo>
                  <a:pt x="0" y="41895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64084" y="-1531012"/>
            <a:ext cx="3888246" cy="4019803"/>
          </a:xfrm>
          <a:custGeom>
            <a:avLst/>
            <a:gdLst/>
            <a:ahLst/>
            <a:cxnLst/>
            <a:rect r="r" b="b" t="t" l="l"/>
            <a:pathLst>
              <a:path h="4019803" w="3888246">
                <a:moveTo>
                  <a:pt x="0" y="0"/>
                </a:moveTo>
                <a:lnTo>
                  <a:pt x="3888246" y="0"/>
                </a:lnTo>
                <a:lnTo>
                  <a:pt x="3888246" y="4019803"/>
                </a:lnTo>
                <a:lnTo>
                  <a:pt x="0" y="40198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466849">
            <a:off x="1811227" y="2301806"/>
            <a:ext cx="2025869" cy="3122727"/>
          </a:xfrm>
          <a:custGeom>
            <a:avLst/>
            <a:gdLst/>
            <a:ahLst/>
            <a:cxnLst/>
            <a:rect r="r" b="b" t="t" l="l"/>
            <a:pathLst>
              <a:path h="3122727" w="2025869">
                <a:moveTo>
                  <a:pt x="0" y="0"/>
                </a:moveTo>
                <a:lnTo>
                  <a:pt x="2025869" y="0"/>
                </a:lnTo>
                <a:lnTo>
                  <a:pt x="2025869" y="3122727"/>
                </a:lnTo>
                <a:lnTo>
                  <a:pt x="0" y="31227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3280220" y="3946916"/>
            <a:ext cx="11862312" cy="4962121"/>
          </a:xfrm>
          <a:prstGeom prst="rect">
            <a:avLst/>
          </a:prstGeom>
        </p:spPr>
        <p:txBody>
          <a:bodyPr anchor="t" rtlCol="false" tIns="0" lIns="0" bIns="0" rIns="0">
            <a:spAutoFit/>
          </a:bodyPr>
          <a:lstStyle/>
          <a:p>
            <a:pPr>
              <a:lnSpc>
                <a:spcPts val="4955"/>
              </a:lnSpc>
            </a:pPr>
            <a:r>
              <a:rPr lang="en-US" sz="3539">
                <a:solidFill>
                  <a:srgbClr val="663924"/>
                </a:solidFill>
                <a:latin typeface="Red Hat Display Bold"/>
              </a:rPr>
              <a:t> “Creating innovative solutions that leverage modern technology to improve safety in transportation. Solutions could include real-time risk detection systems, predictive accident prevention methods, or improved communication between vehicles and infrastructure. The objective is to reduce accidents across all modes of transportation, promoting safety for drivers, pedestrians, and cyclists. “</a:t>
            </a:r>
          </a:p>
        </p:txBody>
      </p:sp>
      <p:sp>
        <p:nvSpPr>
          <p:cNvPr name="TextBox 12" id="12"/>
          <p:cNvSpPr txBox="true"/>
          <p:nvPr/>
        </p:nvSpPr>
        <p:spPr>
          <a:xfrm rot="0">
            <a:off x="2807556" y="336014"/>
            <a:ext cx="12334976" cy="3380060"/>
          </a:xfrm>
          <a:prstGeom prst="rect">
            <a:avLst/>
          </a:prstGeom>
        </p:spPr>
        <p:txBody>
          <a:bodyPr anchor="t" rtlCol="false" tIns="0" lIns="0" bIns="0" rIns="0">
            <a:spAutoFit/>
          </a:bodyPr>
          <a:lstStyle/>
          <a:p>
            <a:pPr algn="ctr">
              <a:lnSpc>
                <a:spcPts val="13025"/>
              </a:lnSpc>
            </a:pPr>
            <a:r>
              <a:rPr lang="en-US" sz="10504" spc="10">
                <a:solidFill>
                  <a:srgbClr val="663924"/>
                </a:solidFill>
                <a:latin typeface="Brasika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0D3"/>
        </a:solidFill>
      </p:bgPr>
    </p:bg>
    <p:spTree>
      <p:nvGrpSpPr>
        <p:cNvPr id="1" name=""/>
        <p:cNvGrpSpPr/>
        <p:nvPr/>
      </p:nvGrpSpPr>
      <p:grpSpPr>
        <a:xfrm>
          <a:off x="0" y="0"/>
          <a:ext cx="0" cy="0"/>
          <a:chOff x="0" y="0"/>
          <a:chExt cx="0" cy="0"/>
        </a:xfrm>
      </p:grpSpPr>
      <p:sp>
        <p:nvSpPr>
          <p:cNvPr name="Freeform 2" id="2"/>
          <p:cNvSpPr/>
          <p:nvPr/>
        </p:nvSpPr>
        <p:spPr>
          <a:xfrm flipH="false" flipV="false" rot="7052373">
            <a:off x="-5844278" y="-2162057"/>
            <a:ext cx="5856905" cy="5216106"/>
          </a:xfrm>
          <a:custGeom>
            <a:avLst/>
            <a:gdLst/>
            <a:ahLst/>
            <a:cxnLst/>
            <a:rect r="r" b="b" t="t" l="l"/>
            <a:pathLst>
              <a:path h="5216106" w="5856905">
                <a:moveTo>
                  <a:pt x="0" y="0"/>
                </a:moveTo>
                <a:lnTo>
                  <a:pt x="5856905" y="0"/>
                </a:lnTo>
                <a:lnTo>
                  <a:pt x="5856905" y="5216105"/>
                </a:lnTo>
                <a:lnTo>
                  <a:pt x="0" y="5216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99858" y="61560"/>
            <a:ext cx="8988142" cy="10287000"/>
          </a:xfrm>
          <a:custGeom>
            <a:avLst/>
            <a:gdLst/>
            <a:ahLst/>
            <a:cxnLst/>
            <a:rect r="r" b="b" t="t" l="l"/>
            <a:pathLst>
              <a:path h="10287000" w="8988142">
                <a:moveTo>
                  <a:pt x="0" y="0"/>
                </a:moveTo>
                <a:lnTo>
                  <a:pt x="8988142" y="0"/>
                </a:lnTo>
                <a:lnTo>
                  <a:pt x="8988142" y="10287000"/>
                </a:lnTo>
                <a:lnTo>
                  <a:pt x="0" y="10287000"/>
                </a:lnTo>
                <a:lnTo>
                  <a:pt x="0" y="0"/>
                </a:lnTo>
                <a:close/>
              </a:path>
            </a:pathLst>
          </a:custGeom>
          <a:blipFill>
            <a:blip r:embed="rId4"/>
            <a:stretch>
              <a:fillRect l="-7066" t="-2631" r="-13650" b="-1315"/>
            </a:stretch>
          </a:blipFill>
        </p:spPr>
      </p:sp>
      <p:sp>
        <p:nvSpPr>
          <p:cNvPr name="Freeform 4" id="4"/>
          <p:cNvSpPr/>
          <p:nvPr/>
        </p:nvSpPr>
        <p:spPr>
          <a:xfrm flipH="false" flipV="false" rot="5400000">
            <a:off x="-2119705" y="-2825182"/>
            <a:ext cx="5740841" cy="4678202"/>
          </a:xfrm>
          <a:custGeom>
            <a:avLst/>
            <a:gdLst/>
            <a:ahLst/>
            <a:cxnLst/>
            <a:rect r="r" b="b" t="t" l="l"/>
            <a:pathLst>
              <a:path h="4678202" w="5740841">
                <a:moveTo>
                  <a:pt x="0" y="0"/>
                </a:moveTo>
                <a:lnTo>
                  <a:pt x="5740841" y="0"/>
                </a:lnTo>
                <a:lnTo>
                  <a:pt x="5740841" y="4678203"/>
                </a:lnTo>
                <a:lnTo>
                  <a:pt x="0" y="4678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50715" y="745090"/>
            <a:ext cx="8549142" cy="8805641"/>
          </a:xfrm>
          <a:prstGeom prst="rect">
            <a:avLst/>
          </a:prstGeom>
        </p:spPr>
        <p:txBody>
          <a:bodyPr anchor="t" rtlCol="false" tIns="0" lIns="0" bIns="0" rIns="0">
            <a:spAutoFit/>
          </a:bodyPr>
          <a:lstStyle/>
          <a:p>
            <a:pPr>
              <a:lnSpc>
                <a:spcPts val="5795"/>
              </a:lnSpc>
            </a:pPr>
            <a:r>
              <a:rPr lang="en-US" sz="4139">
                <a:solidFill>
                  <a:srgbClr val="622C1C"/>
                </a:solidFill>
                <a:latin typeface="Brasika"/>
              </a:rPr>
              <a:t>Major causes of accidents</a:t>
            </a:r>
            <a:r>
              <a:rPr lang="en-US" sz="4139">
                <a:solidFill>
                  <a:srgbClr val="000000"/>
                </a:solidFill>
                <a:latin typeface="Brasika"/>
              </a:rPr>
              <a:t>:</a:t>
            </a:r>
          </a:p>
          <a:p>
            <a:pPr marL="893699" indent="-446849" lvl="1">
              <a:lnSpc>
                <a:spcPts val="5795"/>
              </a:lnSpc>
              <a:buFont typeface="Arial"/>
              <a:buChar char="•"/>
            </a:pPr>
            <a:r>
              <a:rPr lang="en-US" sz="4139">
                <a:solidFill>
                  <a:srgbClr val="663924"/>
                </a:solidFill>
                <a:latin typeface="Canva Sans"/>
              </a:rPr>
              <a:t>Over-Speeding</a:t>
            </a:r>
          </a:p>
          <a:p>
            <a:pPr marL="893699" indent="-446849" lvl="1">
              <a:lnSpc>
                <a:spcPts val="5795"/>
              </a:lnSpc>
              <a:buFont typeface="Arial"/>
              <a:buChar char="•"/>
            </a:pPr>
            <a:r>
              <a:rPr lang="en-US" sz="4139">
                <a:solidFill>
                  <a:srgbClr val="663924"/>
                </a:solidFill>
                <a:latin typeface="Canva Sans"/>
              </a:rPr>
              <a:t>Drunk driving</a:t>
            </a:r>
          </a:p>
          <a:p>
            <a:pPr marL="893699" indent="-446849" lvl="1">
              <a:lnSpc>
                <a:spcPts val="5795"/>
              </a:lnSpc>
              <a:buFont typeface="Arial"/>
              <a:buChar char="•"/>
            </a:pPr>
            <a:r>
              <a:rPr lang="en-US" sz="4139">
                <a:solidFill>
                  <a:srgbClr val="663924"/>
                </a:solidFill>
                <a:latin typeface="Canva Sans"/>
              </a:rPr>
              <a:t>Distracted driving</a:t>
            </a:r>
          </a:p>
          <a:p>
            <a:pPr marL="893699" indent="-446849" lvl="1">
              <a:lnSpc>
                <a:spcPts val="5795"/>
              </a:lnSpc>
              <a:buFont typeface="Arial"/>
              <a:buChar char="•"/>
            </a:pPr>
            <a:r>
              <a:rPr lang="en-US" sz="4139">
                <a:solidFill>
                  <a:srgbClr val="663924"/>
                </a:solidFill>
                <a:latin typeface="Canva Sans"/>
              </a:rPr>
              <a:t>Reckless driving</a:t>
            </a:r>
          </a:p>
          <a:p>
            <a:pPr marL="893699" indent="-446849" lvl="1">
              <a:lnSpc>
                <a:spcPts val="5795"/>
              </a:lnSpc>
              <a:buFont typeface="Arial"/>
              <a:buChar char="•"/>
            </a:pPr>
            <a:r>
              <a:rPr lang="en-US" sz="4139">
                <a:solidFill>
                  <a:srgbClr val="663924"/>
                </a:solidFill>
                <a:latin typeface="Canva Sans"/>
              </a:rPr>
              <a:t>Poor road infrastructure</a:t>
            </a:r>
          </a:p>
          <a:p>
            <a:pPr marL="893699" indent="-446849" lvl="1">
              <a:lnSpc>
                <a:spcPts val="5795"/>
              </a:lnSpc>
              <a:buFont typeface="Arial"/>
              <a:buChar char="•"/>
            </a:pPr>
            <a:r>
              <a:rPr lang="en-US" sz="4139">
                <a:solidFill>
                  <a:srgbClr val="663924"/>
                </a:solidFill>
                <a:latin typeface="Canva Sans"/>
              </a:rPr>
              <a:t>Weather Conditions</a:t>
            </a:r>
          </a:p>
          <a:p>
            <a:pPr marL="893699" indent="-446849" lvl="1">
              <a:lnSpc>
                <a:spcPts val="5795"/>
              </a:lnSpc>
              <a:buFont typeface="Arial"/>
              <a:buChar char="•"/>
            </a:pPr>
            <a:r>
              <a:rPr lang="en-US" sz="4139">
                <a:solidFill>
                  <a:srgbClr val="663924"/>
                </a:solidFill>
                <a:latin typeface="Canva Sans"/>
              </a:rPr>
              <a:t>Not aware of proper routes.</a:t>
            </a:r>
          </a:p>
          <a:p>
            <a:pPr marL="893699" indent="-446849" lvl="1">
              <a:lnSpc>
                <a:spcPts val="5795"/>
              </a:lnSpc>
              <a:buFont typeface="Arial"/>
              <a:buChar char="•"/>
            </a:pPr>
            <a:r>
              <a:rPr lang="en-US" sz="4139">
                <a:solidFill>
                  <a:srgbClr val="663924"/>
                </a:solidFill>
                <a:latin typeface="Canva Sans"/>
              </a:rPr>
              <a:t>Lack of traffic rules.</a:t>
            </a:r>
          </a:p>
          <a:p>
            <a:pPr marL="893699" indent="-446849" lvl="1">
              <a:lnSpc>
                <a:spcPts val="5795"/>
              </a:lnSpc>
              <a:buFont typeface="Arial"/>
              <a:buChar char="•"/>
            </a:pPr>
            <a:r>
              <a:rPr lang="en-US" sz="4139">
                <a:solidFill>
                  <a:srgbClr val="663924"/>
                </a:solidFill>
                <a:latin typeface="Canva Sans"/>
              </a:rPr>
              <a:t>Lack of safety rules.</a:t>
            </a:r>
          </a:p>
          <a:p>
            <a:pPr marL="893699" indent="-446849" lvl="1">
              <a:lnSpc>
                <a:spcPts val="5795"/>
              </a:lnSpc>
              <a:buFont typeface="Arial"/>
              <a:buChar char="•"/>
            </a:pPr>
            <a:r>
              <a:rPr lang="en-US" sz="4139">
                <a:solidFill>
                  <a:srgbClr val="663924"/>
                </a:solidFill>
                <a:latin typeface="Canva Sans"/>
              </a:rPr>
              <a:t>Lack of maintenance of vehicles</a:t>
            </a:r>
          </a:p>
        </p:txBody>
      </p:sp>
      <p:sp>
        <p:nvSpPr>
          <p:cNvPr name="Freeform 6" id="6"/>
          <p:cNvSpPr/>
          <p:nvPr/>
        </p:nvSpPr>
        <p:spPr>
          <a:xfrm flipH="false" flipV="false" rot="-129127">
            <a:off x="-2243713" y="7867810"/>
            <a:ext cx="3706159" cy="3020143"/>
          </a:xfrm>
          <a:custGeom>
            <a:avLst/>
            <a:gdLst/>
            <a:ahLst/>
            <a:cxnLst/>
            <a:rect r="r" b="b" t="t" l="l"/>
            <a:pathLst>
              <a:path h="3020143" w="3706159">
                <a:moveTo>
                  <a:pt x="0" y="0"/>
                </a:moveTo>
                <a:lnTo>
                  <a:pt x="3706158" y="0"/>
                </a:lnTo>
                <a:lnTo>
                  <a:pt x="3706158" y="3020143"/>
                </a:lnTo>
                <a:lnTo>
                  <a:pt x="0" y="3020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1287603">
            <a:off x="14016102" y="-2674178"/>
            <a:ext cx="7082656" cy="4913592"/>
          </a:xfrm>
          <a:custGeom>
            <a:avLst/>
            <a:gdLst/>
            <a:ahLst/>
            <a:cxnLst/>
            <a:rect r="r" b="b" t="t" l="l"/>
            <a:pathLst>
              <a:path h="4913592" w="7082656">
                <a:moveTo>
                  <a:pt x="0" y="0"/>
                </a:moveTo>
                <a:lnTo>
                  <a:pt x="7082655" y="0"/>
                </a:lnTo>
                <a:lnTo>
                  <a:pt x="7082655" y="4913592"/>
                </a:lnTo>
                <a:lnTo>
                  <a:pt x="0" y="4913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62922">
            <a:off x="15406928" y="6959320"/>
            <a:ext cx="7106768" cy="6305641"/>
          </a:xfrm>
          <a:custGeom>
            <a:avLst/>
            <a:gdLst/>
            <a:ahLst/>
            <a:cxnLst/>
            <a:rect r="r" b="b" t="t" l="l"/>
            <a:pathLst>
              <a:path h="6305641" w="7106768">
                <a:moveTo>
                  <a:pt x="0" y="0"/>
                </a:moveTo>
                <a:lnTo>
                  <a:pt x="7106767" y="0"/>
                </a:lnTo>
                <a:lnTo>
                  <a:pt x="7106767" y="6305641"/>
                </a:lnTo>
                <a:lnTo>
                  <a:pt x="0" y="6305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95150" y="7771958"/>
            <a:ext cx="4404337" cy="4454450"/>
          </a:xfrm>
          <a:custGeom>
            <a:avLst/>
            <a:gdLst/>
            <a:ahLst/>
            <a:cxnLst/>
            <a:rect r="r" b="b" t="t" l="l"/>
            <a:pathLst>
              <a:path h="4454450" w="4404337">
                <a:moveTo>
                  <a:pt x="0" y="0"/>
                </a:moveTo>
                <a:lnTo>
                  <a:pt x="4404337" y="0"/>
                </a:lnTo>
                <a:lnTo>
                  <a:pt x="4404337" y="4454450"/>
                </a:lnTo>
                <a:lnTo>
                  <a:pt x="0" y="4454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370992">
            <a:off x="14816497" y="-1796261"/>
            <a:ext cx="2919741" cy="3592522"/>
          </a:xfrm>
          <a:custGeom>
            <a:avLst/>
            <a:gdLst/>
            <a:ahLst/>
            <a:cxnLst/>
            <a:rect r="r" b="b" t="t" l="l"/>
            <a:pathLst>
              <a:path h="3592522" w="2919741">
                <a:moveTo>
                  <a:pt x="0" y="0"/>
                </a:moveTo>
                <a:lnTo>
                  <a:pt x="2919741" y="0"/>
                </a:lnTo>
                <a:lnTo>
                  <a:pt x="2919741" y="3592522"/>
                </a:lnTo>
                <a:lnTo>
                  <a:pt x="0" y="35925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287923" y="-314756"/>
            <a:ext cx="3335914" cy="3965425"/>
          </a:xfrm>
          <a:custGeom>
            <a:avLst/>
            <a:gdLst/>
            <a:ahLst/>
            <a:cxnLst/>
            <a:rect r="r" b="b" t="t" l="l"/>
            <a:pathLst>
              <a:path h="3965425" w="3335914">
                <a:moveTo>
                  <a:pt x="0" y="0"/>
                </a:moveTo>
                <a:lnTo>
                  <a:pt x="3335914" y="0"/>
                </a:lnTo>
                <a:lnTo>
                  <a:pt x="3335914" y="3965425"/>
                </a:lnTo>
                <a:lnTo>
                  <a:pt x="0" y="39654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10002" y="-981202"/>
            <a:ext cx="3156367" cy="3263161"/>
          </a:xfrm>
          <a:custGeom>
            <a:avLst/>
            <a:gdLst/>
            <a:ahLst/>
            <a:cxnLst/>
            <a:rect r="r" b="b" t="t" l="l"/>
            <a:pathLst>
              <a:path h="3263161" w="3156367">
                <a:moveTo>
                  <a:pt x="0" y="0"/>
                </a:moveTo>
                <a:lnTo>
                  <a:pt x="3156367" y="0"/>
                </a:lnTo>
                <a:lnTo>
                  <a:pt x="3156367" y="3263161"/>
                </a:lnTo>
                <a:lnTo>
                  <a:pt x="0" y="32631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a:grpSpLocks noChangeAspect="true"/>
          </p:cNvGrpSpPr>
          <p:nvPr/>
        </p:nvGrpSpPr>
        <p:grpSpPr>
          <a:xfrm rot="0">
            <a:off x="458692" y="280451"/>
            <a:ext cx="4531724" cy="4680364"/>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4"/>
              <a:stretch>
                <a:fillRect l="-57295" t="0" r="-56291" b="0"/>
              </a:stretch>
            </a:blipFill>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75244"/>
            </a:solidFill>
          </p:spPr>
        </p:sp>
      </p:grpSp>
      <p:sp>
        <p:nvSpPr>
          <p:cNvPr name="Freeform 11" id="11"/>
          <p:cNvSpPr/>
          <p:nvPr/>
        </p:nvSpPr>
        <p:spPr>
          <a:xfrm flipH="true" flipV="false" rot="0">
            <a:off x="-946818" y="7813210"/>
            <a:ext cx="3951036" cy="3728790"/>
          </a:xfrm>
          <a:custGeom>
            <a:avLst/>
            <a:gdLst/>
            <a:ahLst/>
            <a:cxnLst/>
            <a:rect r="r" b="b" t="t" l="l"/>
            <a:pathLst>
              <a:path h="3728790" w="3951036">
                <a:moveTo>
                  <a:pt x="3951036" y="0"/>
                </a:moveTo>
                <a:lnTo>
                  <a:pt x="0" y="0"/>
                </a:lnTo>
                <a:lnTo>
                  <a:pt x="0" y="3728790"/>
                </a:lnTo>
                <a:lnTo>
                  <a:pt x="3951036" y="3728790"/>
                </a:lnTo>
                <a:lnTo>
                  <a:pt x="395103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2" id="12"/>
          <p:cNvGrpSpPr>
            <a:grpSpLocks noChangeAspect="true"/>
          </p:cNvGrpSpPr>
          <p:nvPr/>
        </p:nvGrpSpPr>
        <p:grpSpPr>
          <a:xfrm rot="0">
            <a:off x="458692" y="5431776"/>
            <a:ext cx="4531724" cy="4680364"/>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7"/>
              <a:stretch>
                <a:fillRect l="-9415" t="0" r="-9415" b="0"/>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75244"/>
            </a:solidFill>
          </p:spPr>
        </p:sp>
      </p:grpSp>
      <p:sp>
        <p:nvSpPr>
          <p:cNvPr name="TextBox 15" id="15"/>
          <p:cNvSpPr txBox="true"/>
          <p:nvPr/>
        </p:nvSpPr>
        <p:spPr>
          <a:xfrm rot="0">
            <a:off x="4088209" y="118792"/>
            <a:ext cx="11044302" cy="1549165"/>
          </a:xfrm>
          <a:prstGeom prst="rect">
            <a:avLst/>
          </a:prstGeom>
        </p:spPr>
        <p:txBody>
          <a:bodyPr anchor="t" rtlCol="false" tIns="0" lIns="0" bIns="0" rIns="0">
            <a:spAutoFit/>
          </a:bodyPr>
          <a:lstStyle/>
          <a:p>
            <a:pPr algn="ctr">
              <a:lnSpc>
                <a:spcPts val="11662"/>
              </a:lnSpc>
            </a:pPr>
            <a:r>
              <a:rPr lang="en-US" sz="9405" spc="9">
                <a:solidFill>
                  <a:srgbClr val="653924"/>
                </a:solidFill>
                <a:latin typeface="Brasika Bold"/>
              </a:rPr>
              <a:t>Solution:</a:t>
            </a:r>
          </a:p>
        </p:txBody>
      </p:sp>
      <p:grpSp>
        <p:nvGrpSpPr>
          <p:cNvPr name="Group 16" id="16"/>
          <p:cNvGrpSpPr/>
          <p:nvPr/>
        </p:nvGrpSpPr>
        <p:grpSpPr>
          <a:xfrm rot="0">
            <a:off x="4990416" y="1978811"/>
            <a:ext cx="13316395" cy="7698794"/>
            <a:chOff x="0" y="0"/>
            <a:chExt cx="17755193" cy="10265058"/>
          </a:xfrm>
        </p:grpSpPr>
        <p:sp>
          <p:nvSpPr>
            <p:cNvPr name="TextBox 17" id="17"/>
            <p:cNvSpPr txBox="true"/>
            <p:nvPr/>
          </p:nvSpPr>
          <p:spPr>
            <a:xfrm rot="0">
              <a:off x="138617" y="40342"/>
              <a:ext cx="1404636"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A</a:t>
              </a:r>
            </a:p>
          </p:txBody>
        </p:sp>
        <p:sp>
          <p:nvSpPr>
            <p:cNvPr name="TextBox 18" id="18"/>
            <p:cNvSpPr txBox="true"/>
            <p:nvPr/>
          </p:nvSpPr>
          <p:spPr>
            <a:xfrm rot="0">
              <a:off x="138617" y="2556709"/>
              <a:ext cx="1458636"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B</a:t>
              </a:r>
            </a:p>
          </p:txBody>
        </p:sp>
        <p:sp>
          <p:nvSpPr>
            <p:cNvPr name="TextBox 19" id="19"/>
            <p:cNvSpPr txBox="true"/>
            <p:nvPr/>
          </p:nvSpPr>
          <p:spPr>
            <a:xfrm rot="0">
              <a:off x="1427050" y="-38100"/>
              <a:ext cx="10917547" cy="3244257"/>
            </a:xfrm>
            <a:prstGeom prst="rect">
              <a:avLst/>
            </a:prstGeom>
          </p:spPr>
          <p:txBody>
            <a:bodyPr anchor="t" rtlCol="false" tIns="0" lIns="0" bIns="0" rIns="0">
              <a:spAutoFit/>
            </a:bodyPr>
            <a:lstStyle/>
            <a:p>
              <a:pPr>
                <a:lnSpc>
                  <a:spcPts val="2911"/>
                </a:lnSpc>
              </a:pPr>
              <a:r>
                <a:rPr lang="en-US" sz="2079">
                  <a:solidFill>
                    <a:srgbClr val="353951"/>
                  </a:solidFill>
                  <a:latin typeface="Red Hat Display Bold"/>
                </a:rPr>
                <a:t>AI - Chatbot  feature:</a:t>
              </a:r>
            </a:p>
            <a:p>
              <a:pPr marL="427482" indent="-213741" lvl="1">
                <a:lnSpc>
                  <a:spcPts val="2771"/>
                </a:lnSpc>
                <a:buFont typeface="Arial"/>
                <a:buChar char="•"/>
              </a:pPr>
              <a:r>
                <a:rPr lang="en-US" sz="1979">
                  <a:solidFill>
                    <a:srgbClr val="353951"/>
                  </a:solidFill>
                  <a:latin typeface="Red Hat Display Bold"/>
                </a:rPr>
                <a:t>A</a:t>
              </a:r>
              <a:r>
                <a:rPr lang="en-US" sz="1979">
                  <a:solidFill>
                    <a:srgbClr val="353951"/>
                  </a:solidFill>
                  <a:latin typeface="Red Hat Display Bold"/>
                </a:rPr>
                <a:t>lerts the user in case of traffic, weather adversities, landslides, waterlogging, potholes, and other deteriorating road conditions.</a:t>
              </a:r>
            </a:p>
            <a:p>
              <a:pPr marL="427482" indent="-213741" lvl="1">
                <a:lnSpc>
                  <a:spcPts val="2771"/>
                </a:lnSpc>
                <a:buFont typeface="Arial"/>
                <a:buChar char="•"/>
              </a:pPr>
              <a:r>
                <a:rPr lang="en-US" sz="1979">
                  <a:solidFill>
                    <a:srgbClr val="353951"/>
                  </a:solidFill>
                  <a:latin typeface="Red Hat Display Bold"/>
                </a:rPr>
                <a:t>automatically gives a better route</a:t>
              </a:r>
            </a:p>
            <a:p>
              <a:pPr marL="427482" indent="-213741" lvl="1">
                <a:lnSpc>
                  <a:spcPts val="2771"/>
                </a:lnSpc>
                <a:buFont typeface="Arial"/>
                <a:buChar char="•"/>
              </a:pPr>
              <a:r>
                <a:rPr lang="en-US" sz="1979">
                  <a:solidFill>
                    <a:srgbClr val="353951"/>
                  </a:solidFill>
                  <a:latin typeface="Red Hat Display Bold"/>
                </a:rPr>
                <a:t>Provides safety guidelines on the basis of the circumstance</a:t>
              </a:r>
            </a:p>
            <a:p>
              <a:pPr>
                <a:lnSpc>
                  <a:spcPts val="2911"/>
                </a:lnSpc>
              </a:pPr>
            </a:p>
            <a:p>
              <a:pPr>
                <a:lnSpc>
                  <a:spcPts val="2911"/>
                </a:lnSpc>
              </a:pPr>
              <a:r>
                <a:rPr lang="en-US" sz="2079">
                  <a:solidFill>
                    <a:srgbClr val="353951"/>
                  </a:solidFill>
                  <a:latin typeface="Red Hat Display Bold"/>
                </a:rPr>
                <a:t>   </a:t>
              </a:r>
            </a:p>
          </p:txBody>
        </p:sp>
        <p:sp>
          <p:nvSpPr>
            <p:cNvPr name="TextBox 20" id="20"/>
            <p:cNvSpPr txBox="true"/>
            <p:nvPr/>
          </p:nvSpPr>
          <p:spPr>
            <a:xfrm rot="0">
              <a:off x="1716953" y="2585879"/>
              <a:ext cx="12260745" cy="4502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Gives a safe and economical route </a:t>
              </a:r>
            </a:p>
          </p:txBody>
        </p:sp>
        <p:sp>
          <p:nvSpPr>
            <p:cNvPr name="TextBox 21" id="21"/>
            <p:cNvSpPr txBox="true"/>
            <p:nvPr/>
          </p:nvSpPr>
          <p:spPr>
            <a:xfrm rot="0">
              <a:off x="0" y="3279220"/>
              <a:ext cx="1681870"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C</a:t>
              </a:r>
            </a:p>
          </p:txBody>
        </p:sp>
        <p:sp>
          <p:nvSpPr>
            <p:cNvPr name="TextBox 22" id="22"/>
            <p:cNvSpPr txBox="true"/>
            <p:nvPr/>
          </p:nvSpPr>
          <p:spPr>
            <a:xfrm rot="0">
              <a:off x="35083" y="4000445"/>
              <a:ext cx="1681870"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D</a:t>
              </a:r>
            </a:p>
          </p:txBody>
        </p:sp>
        <p:sp>
          <p:nvSpPr>
            <p:cNvPr name="TextBox 23" id="23"/>
            <p:cNvSpPr txBox="true"/>
            <p:nvPr/>
          </p:nvSpPr>
          <p:spPr>
            <a:xfrm rot="0">
              <a:off x="54000" y="5208435"/>
              <a:ext cx="1681870"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E</a:t>
              </a:r>
            </a:p>
          </p:txBody>
        </p:sp>
        <p:sp>
          <p:nvSpPr>
            <p:cNvPr name="TextBox 24" id="24"/>
            <p:cNvSpPr txBox="true"/>
            <p:nvPr/>
          </p:nvSpPr>
          <p:spPr>
            <a:xfrm rot="0">
              <a:off x="1716953" y="3269695"/>
              <a:ext cx="13616646" cy="4502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Provides speed limits and gives an alert if the user crosses it </a:t>
              </a:r>
            </a:p>
          </p:txBody>
        </p:sp>
        <p:sp>
          <p:nvSpPr>
            <p:cNvPr name="TextBox 25" id="25"/>
            <p:cNvSpPr txBox="true"/>
            <p:nvPr/>
          </p:nvSpPr>
          <p:spPr>
            <a:xfrm rot="0">
              <a:off x="1771893" y="3961253"/>
              <a:ext cx="13616646" cy="9328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In case of a breakdown of the vehicle provide information on the closest mechanics and garages.</a:t>
              </a:r>
            </a:p>
          </p:txBody>
        </p:sp>
        <p:sp>
          <p:nvSpPr>
            <p:cNvPr name="TextBox 26" id="26"/>
            <p:cNvSpPr txBox="true"/>
            <p:nvPr/>
          </p:nvSpPr>
          <p:spPr>
            <a:xfrm rot="0">
              <a:off x="1427050" y="5128020"/>
              <a:ext cx="16328144" cy="1415457"/>
            </a:xfrm>
            <a:prstGeom prst="rect">
              <a:avLst/>
            </a:prstGeom>
          </p:spPr>
          <p:txBody>
            <a:bodyPr anchor="t" rtlCol="false" tIns="0" lIns="0" bIns="0" rIns="0">
              <a:spAutoFit/>
            </a:bodyPr>
            <a:lstStyle/>
            <a:p>
              <a:pPr marL="449071" indent="-224536" lvl="1">
                <a:lnSpc>
                  <a:spcPts val="2911"/>
                </a:lnSpc>
                <a:buFont typeface="Arial"/>
                <a:buChar char="•"/>
              </a:pPr>
              <a:r>
                <a:rPr lang="en-US" sz="2079">
                  <a:solidFill>
                    <a:srgbClr val="353951"/>
                  </a:solidFill>
                  <a:latin typeface="Canva Sans Bold"/>
                </a:rPr>
                <a:t>In case of an accident send a notification to the nearby hospitals, and police stations. </a:t>
              </a:r>
            </a:p>
            <a:p>
              <a:pPr marL="449071" indent="-224536" lvl="1">
                <a:lnSpc>
                  <a:spcPts val="2911"/>
                </a:lnSpc>
                <a:buFont typeface="Arial"/>
                <a:buChar char="•"/>
              </a:pPr>
              <a:r>
                <a:rPr lang="en-US" sz="2079">
                  <a:solidFill>
                    <a:srgbClr val="353951"/>
                  </a:solidFill>
                  <a:latin typeface="Canva Sans Bold"/>
                </a:rPr>
                <a:t>A notification will also be sent to the Registered users giving the location and asking for help if possible.</a:t>
              </a:r>
            </a:p>
          </p:txBody>
        </p:sp>
        <p:sp>
          <p:nvSpPr>
            <p:cNvPr name="TextBox 27" id="27"/>
            <p:cNvSpPr txBox="true"/>
            <p:nvPr/>
          </p:nvSpPr>
          <p:spPr>
            <a:xfrm rot="0">
              <a:off x="227700" y="6705402"/>
              <a:ext cx="1404636"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G</a:t>
              </a:r>
            </a:p>
          </p:txBody>
        </p:sp>
        <p:sp>
          <p:nvSpPr>
            <p:cNvPr name="TextBox 28" id="28"/>
            <p:cNvSpPr txBox="true"/>
            <p:nvPr/>
          </p:nvSpPr>
          <p:spPr>
            <a:xfrm rot="0">
              <a:off x="1789870" y="6695877"/>
              <a:ext cx="10917547" cy="1415457"/>
            </a:xfrm>
            <a:prstGeom prst="rect">
              <a:avLst/>
            </a:prstGeom>
          </p:spPr>
          <p:txBody>
            <a:bodyPr anchor="t" rtlCol="false" tIns="0" lIns="0" bIns="0" rIns="0">
              <a:spAutoFit/>
            </a:bodyPr>
            <a:lstStyle/>
            <a:p>
              <a:pPr>
                <a:lnSpc>
                  <a:spcPts val="2911"/>
                </a:lnSpc>
              </a:pPr>
              <a:r>
                <a:rPr lang="en-US" sz="2079">
                  <a:solidFill>
                    <a:srgbClr val="353951"/>
                  </a:solidFill>
                  <a:latin typeface="Red Hat Display Bold"/>
                </a:rPr>
                <a:t>The portal also helps in detecting a save and hurdle free path for your travel journey.</a:t>
              </a:r>
            </a:p>
            <a:p>
              <a:pPr>
                <a:lnSpc>
                  <a:spcPts val="2911"/>
                </a:lnSpc>
              </a:pPr>
            </a:p>
          </p:txBody>
        </p:sp>
        <p:sp>
          <p:nvSpPr>
            <p:cNvPr name="TextBox 29" id="29"/>
            <p:cNvSpPr txBox="true"/>
            <p:nvPr/>
          </p:nvSpPr>
          <p:spPr>
            <a:xfrm rot="0">
              <a:off x="331234" y="7734278"/>
              <a:ext cx="1458636"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H</a:t>
              </a:r>
            </a:p>
          </p:txBody>
        </p:sp>
        <p:sp>
          <p:nvSpPr>
            <p:cNvPr name="TextBox 30" id="30"/>
            <p:cNvSpPr txBox="true"/>
            <p:nvPr/>
          </p:nvSpPr>
          <p:spPr>
            <a:xfrm rot="0">
              <a:off x="1708870" y="7695086"/>
              <a:ext cx="14486272" cy="9328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Gives user a benefit of SOS services through which their location will be sent along with an image captured at the moment to police and their sos contacts.</a:t>
              </a:r>
            </a:p>
          </p:txBody>
        </p:sp>
        <p:sp>
          <p:nvSpPr>
            <p:cNvPr name="TextBox 31" id="31"/>
            <p:cNvSpPr txBox="true"/>
            <p:nvPr/>
          </p:nvSpPr>
          <p:spPr>
            <a:xfrm rot="0">
              <a:off x="219617" y="8736118"/>
              <a:ext cx="1681870"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I</a:t>
              </a:r>
            </a:p>
          </p:txBody>
        </p:sp>
        <p:sp>
          <p:nvSpPr>
            <p:cNvPr name="TextBox 32" id="32"/>
            <p:cNvSpPr txBox="true"/>
            <p:nvPr/>
          </p:nvSpPr>
          <p:spPr>
            <a:xfrm rot="0">
              <a:off x="227700" y="9818772"/>
              <a:ext cx="1681870" cy="446286"/>
            </a:xfrm>
            <a:prstGeom prst="rect">
              <a:avLst/>
            </a:prstGeom>
          </p:spPr>
          <p:txBody>
            <a:bodyPr anchor="t" rtlCol="false" tIns="0" lIns="0" bIns="0" rIns="0">
              <a:spAutoFit/>
            </a:bodyPr>
            <a:lstStyle/>
            <a:p>
              <a:pPr algn="ctr">
                <a:lnSpc>
                  <a:spcPts val="2579"/>
                </a:lnSpc>
              </a:pPr>
              <a:r>
                <a:rPr lang="en-US" sz="2079" spc="2">
                  <a:solidFill>
                    <a:srgbClr val="353951"/>
                  </a:solidFill>
                  <a:latin typeface="Brasika Bold"/>
                </a:rPr>
                <a:t>J</a:t>
              </a:r>
            </a:p>
          </p:txBody>
        </p:sp>
        <p:sp>
          <p:nvSpPr>
            <p:cNvPr name="TextBox 33" id="33"/>
            <p:cNvSpPr txBox="true"/>
            <p:nvPr/>
          </p:nvSpPr>
          <p:spPr>
            <a:xfrm rot="0">
              <a:off x="1632336" y="9725901"/>
              <a:ext cx="13616646" cy="4502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Provides you with complete accident free and more interactive ride</a:t>
              </a:r>
            </a:p>
          </p:txBody>
        </p:sp>
        <p:sp>
          <p:nvSpPr>
            <p:cNvPr name="TextBox 34" id="34"/>
            <p:cNvSpPr txBox="true"/>
            <p:nvPr/>
          </p:nvSpPr>
          <p:spPr>
            <a:xfrm rot="0">
              <a:off x="1708870" y="8691443"/>
              <a:ext cx="13616646" cy="932857"/>
            </a:xfrm>
            <a:prstGeom prst="rect">
              <a:avLst/>
            </a:prstGeom>
          </p:spPr>
          <p:txBody>
            <a:bodyPr anchor="t" rtlCol="false" tIns="0" lIns="0" bIns="0" rIns="0">
              <a:spAutoFit/>
            </a:bodyPr>
            <a:lstStyle/>
            <a:p>
              <a:pPr>
                <a:lnSpc>
                  <a:spcPts val="2911"/>
                </a:lnSpc>
              </a:pPr>
              <a:r>
                <a:rPr lang="en-US" sz="2079">
                  <a:solidFill>
                    <a:srgbClr val="353951"/>
                  </a:solidFill>
                  <a:latin typeface="Canva Sans Bold"/>
                </a:rPr>
                <a:t>Secures your login and user detail and makes it an end to end encrypted conversation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680725">
            <a:off x="-5494174" y="-2536641"/>
            <a:ext cx="8751418" cy="6071296"/>
          </a:xfrm>
          <a:custGeom>
            <a:avLst/>
            <a:gdLst/>
            <a:ahLst/>
            <a:cxnLst/>
            <a:rect r="r" b="b" t="t" l="l"/>
            <a:pathLst>
              <a:path h="6071296" w="8751418">
                <a:moveTo>
                  <a:pt x="0" y="0"/>
                </a:moveTo>
                <a:lnTo>
                  <a:pt x="8751418" y="0"/>
                </a:lnTo>
                <a:lnTo>
                  <a:pt x="8751418" y="6071296"/>
                </a:lnTo>
                <a:lnTo>
                  <a:pt x="0" y="607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7644" y="-636681"/>
            <a:ext cx="2855818" cy="3110297"/>
          </a:xfrm>
          <a:custGeom>
            <a:avLst/>
            <a:gdLst/>
            <a:ahLst/>
            <a:cxnLst/>
            <a:rect r="r" b="b" t="t" l="l"/>
            <a:pathLst>
              <a:path h="3110297" w="2855818">
                <a:moveTo>
                  <a:pt x="0" y="0"/>
                </a:moveTo>
                <a:lnTo>
                  <a:pt x="2855819" y="0"/>
                </a:lnTo>
                <a:lnTo>
                  <a:pt x="2855819" y="3110297"/>
                </a:lnTo>
                <a:lnTo>
                  <a:pt x="0" y="3110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20492" y="5978170"/>
            <a:ext cx="6273382" cy="6313480"/>
          </a:xfrm>
          <a:custGeom>
            <a:avLst/>
            <a:gdLst/>
            <a:ahLst/>
            <a:cxnLst/>
            <a:rect r="r" b="b" t="t" l="l"/>
            <a:pathLst>
              <a:path h="6313480" w="6273382">
                <a:moveTo>
                  <a:pt x="0" y="0"/>
                </a:moveTo>
                <a:lnTo>
                  <a:pt x="6273383" y="0"/>
                </a:lnTo>
                <a:lnTo>
                  <a:pt x="6273383" y="6313479"/>
                </a:lnTo>
                <a:lnTo>
                  <a:pt x="0" y="63134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196932">
            <a:off x="14080215" y="-2096950"/>
            <a:ext cx="6878732" cy="5605467"/>
          </a:xfrm>
          <a:custGeom>
            <a:avLst/>
            <a:gdLst/>
            <a:ahLst/>
            <a:cxnLst/>
            <a:rect r="r" b="b" t="t" l="l"/>
            <a:pathLst>
              <a:path h="5605467" w="6878732">
                <a:moveTo>
                  <a:pt x="0" y="0"/>
                </a:moveTo>
                <a:lnTo>
                  <a:pt x="6878731" y="0"/>
                </a:lnTo>
                <a:lnTo>
                  <a:pt x="6878731" y="5605468"/>
                </a:lnTo>
                <a:lnTo>
                  <a:pt x="0" y="5605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700000">
            <a:off x="-3439366" y="7657429"/>
            <a:ext cx="6878732" cy="5605467"/>
          </a:xfrm>
          <a:custGeom>
            <a:avLst/>
            <a:gdLst/>
            <a:ahLst/>
            <a:cxnLst/>
            <a:rect r="r" b="b" t="t" l="l"/>
            <a:pathLst>
              <a:path h="5605467" w="6878732">
                <a:moveTo>
                  <a:pt x="0" y="0"/>
                </a:moveTo>
                <a:lnTo>
                  <a:pt x="6878732" y="0"/>
                </a:lnTo>
                <a:lnTo>
                  <a:pt x="6878732" y="5605467"/>
                </a:lnTo>
                <a:lnTo>
                  <a:pt x="0" y="56054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7660808" y="7692221"/>
            <a:ext cx="861694" cy="861694"/>
            <a:chOff x="0" y="0"/>
            <a:chExt cx="1148926" cy="1148926"/>
          </a:xfrm>
        </p:grpSpPr>
        <p:sp>
          <p:nvSpPr>
            <p:cNvPr name="Freeform 8" id="8"/>
            <p:cNvSpPr/>
            <p:nvPr/>
          </p:nvSpPr>
          <p:spPr>
            <a:xfrm flipH="false" flipV="false" rot="0">
              <a:off x="0" y="0"/>
              <a:ext cx="1148926" cy="1148926"/>
            </a:xfrm>
            <a:custGeom>
              <a:avLst/>
              <a:gdLst/>
              <a:ahLst/>
              <a:cxnLst/>
              <a:rect r="r" b="b" t="t" l="l"/>
              <a:pathLst>
                <a:path h="1148926" w="1148926">
                  <a:moveTo>
                    <a:pt x="0" y="0"/>
                  </a:moveTo>
                  <a:lnTo>
                    <a:pt x="1148926" y="0"/>
                  </a:lnTo>
                  <a:lnTo>
                    <a:pt x="1148926" y="1148926"/>
                  </a:lnTo>
                  <a:lnTo>
                    <a:pt x="0" y="11489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00177" y="100177"/>
              <a:ext cx="948572" cy="9485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2C1C"/>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79"/>
                  </a:lnSpc>
                </a:pPr>
              </a:p>
            </p:txBody>
          </p:sp>
        </p:grpSp>
      </p:grpSp>
      <p:grpSp>
        <p:nvGrpSpPr>
          <p:cNvPr name="Group 12" id="12"/>
          <p:cNvGrpSpPr/>
          <p:nvPr/>
        </p:nvGrpSpPr>
        <p:grpSpPr>
          <a:xfrm rot="0">
            <a:off x="7660808" y="6259330"/>
            <a:ext cx="861694" cy="861694"/>
            <a:chOff x="0" y="0"/>
            <a:chExt cx="1148926" cy="1148926"/>
          </a:xfrm>
        </p:grpSpPr>
        <p:sp>
          <p:nvSpPr>
            <p:cNvPr name="Freeform 13" id="13"/>
            <p:cNvSpPr/>
            <p:nvPr/>
          </p:nvSpPr>
          <p:spPr>
            <a:xfrm flipH="false" flipV="false" rot="0">
              <a:off x="0" y="0"/>
              <a:ext cx="1148926" cy="1148926"/>
            </a:xfrm>
            <a:custGeom>
              <a:avLst/>
              <a:gdLst/>
              <a:ahLst/>
              <a:cxnLst/>
              <a:rect r="r" b="b" t="t" l="l"/>
              <a:pathLst>
                <a:path h="1148926" w="1148926">
                  <a:moveTo>
                    <a:pt x="0" y="0"/>
                  </a:moveTo>
                  <a:lnTo>
                    <a:pt x="1148926" y="0"/>
                  </a:lnTo>
                  <a:lnTo>
                    <a:pt x="1148926" y="1148926"/>
                  </a:lnTo>
                  <a:lnTo>
                    <a:pt x="0" y="11489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100177" y="100177"/>
              <a:ext cx="948572" cy="94857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2C1C"/>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79"/>
                  </a:lnSpc>
                </a:pPr>
              </a:p>
            </p:txBody>
          </p:sp>
        </p:grpSp>
      </p:grpSp>
      <p:grpSp>
        <p:nvGrpSpPr>
          <p:cNvPr name="Group 17" id="17"/>
          <p:cNvGrpSpPr/>
          <p:nvPr/>
        </p:nvGrpSpPr>
        <p:grpSpPr>
          <a:xfrm rot="0">
            <a:off x="8522502" y="1353448"/>
            <a:ext cx="6356819" cy="7580104"/>
            <a:chOff x="0" y="0"/>
            <a:chExt cx="8475759" cy="10106805"/>
          </a:xfrm>
        </p:grpSpPr>
        <p:sp>
          <p:nvSpPr>
            <p:cNvPr name="Freeform 18" id="18"/>
            <p:cNvSpPr/>
            <p:nvPr/>
          </p:nvSpPr>
          <p:spPr>
            <a:xfrm flipH="false" flipV="false" rot="0">
              <a:off x="0" y="2421930"/>
              <a:ext cx="1148926" cy="1148926"/>
            </a:xfrm>
            <a:custGeom>
              <a:avLst/>
              <a:gdLst/>
              <a:ahLst/>
              <a:cxnLst/>
              <a:rect r="r" b="b" t="t" l="l"/>
              <a:pathLst>
                <a:path h="1148926" w="1148926">
                  <a:moveTo>
                    <a:pt x="0" y="0"/>
                  </a:moveTo>
                  <a:lnTo>
                    <a:pt x="1148926" y="0"/>
                  </a:lnTo>
                  <a:lnTo>
                    <a:pt x="1148926" y="1148925"/>
                  </a:lnTo>
                  <a:lnTo>
                    <a:pt x="0" y="1148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100177" y="2522106"/>
              <a:ext cx="948572" cy="94857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2C1C"/>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579"/>
                  </a:lnSpc>
                </a:pPr>
              </a:p>
            </p:txBody>
          </p:sp>
        </p:grpSp>
        <p:sp>
          <p:nvSpPr>
            <p:cNvPr name="Freeform 22" id="22"/>
            <p:cNvSpPr/>
            <p:nvPr/>
          </p:nvSpPr>
          <p:spPr>
            <a:xfrm flipH="false" flipV="false" rot="0">
              <a:off x="0" y="4514962"/>
              <a:ext cx="1148926" cy="1148926"/>
            </a:xfrm>
            <a:custGeom>
              <a:avLst/>
              <a:gdLst/>
              <a:ahLst/>
              <a:cxnLst/>
              <a:rect r="r" b="b" t="t" l="l"/>
              <a:pathLst>
                <a:path h="1148926" w="1148926">
                  <a:moveTo>
                    <a:pt x="0" y="0"/>
                  </a:moveTo>
                  <a:lnTo>
                    <a:pt x="1148926" y="0"/>
                  </a:lnTo>
                  <a:lnTo>
                    <a:pt x="1148926" y="1148925"/>
                  </a:lnTo>
                  <a:lnTo>
                    <a:pt x="0" y="1148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0">
              <a:off x="100177" y="4615138"/>
              <a:ext cx="948572" cy="94857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2C1C"/>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579"/>
                  </a:lnSpc>
                </a:pPr>
              </a:p>
            </p:txBody>
          </p:sp>
        </p:grpSp>
        <p:sp>
          <p:nvSpPr>
            <p:cNvPr name="Freeform 26" id="26"/>
            <p:cNvSpPr/>
            <p:nvPr/>
          </p:nvSpPr>
          <p:spPr>
            <a:xfrm flipH="false" flipV="false" rot="0">
              <a:off x="0" y="516930"/>
              <a:ext cx="1148926" cy="1148926"/>
            </a:xfrm>
            <a:custGeom>
              <a:avLst/>
              <a:gdLst/>
              <a:ahLst/>
              <a:cxnLst/>
              <a:rect r="r" b="b" t="t" l="l"/>
              <a:pathLst>
                <a:path h="1148926" w="1148926">
                  <a:moveTo>
                    <a:pt x="0" y="0"/>
                  </a:moveTo>
                  <a:lnTo>
                    <a:pt x="1148926" y="0"/>
                  </a:lnTo>
                  <a:lnTo>
                    <a:pt x="1148926" y="1148925"/>
                  </a:lnTo>
                  <a:lnTo>
                    <a:pt x="0" y="1148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7" id="27"/>
            <p:cNvGrpSpPr/>
            <p:nvPr/>
          </p:nvGrpSpPr>
          <p:grpSpPr>
            <a:xfrm rot="0">
              <a:off x="100177" y="617106"/>
              <a:ext cx="948572" cy="94857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2C1C"/>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2579"/>
                  </a:lnSpc>
                </a:pPr>
              </a:p>
            </p:txBody>
          </p:sp>
        </p:grpSp>
        <p:sp>
          <p:nvSpPr>
            <p:cNvPr name="TextBox 30" id="30"/>
            <p:cNvSpPr txBox="true"/>
            <p:nvPr/>
          </p:nvSpPr>
          <p:spPr>
            <a:xfrm rot="0">
              <a:off x="1977589" y="0"/>
              <a:ext cx="6498170" cy="1981200"/>
            </a:xfrm>
            <a:prstGeom prst="rect">
              <a:avLst/>
            </a:prstGeom>
          </p:spPr>
          <p:txBody>
            <a:bodyPr anchor="t" rtlCol="false" tIns="0" lIns="0" bIns="0" rIns="0">
              <a:spAutoFit/>
            </a:bodyPr>
            <a:lstStyle/>
            <a:p>
              <a:pPr>
                <a:lnSpc>
                  <a:spcPts val="3959"/>
                </a:lnSpc>
              </a:pPr>
              <a:r>
                <a:rPr lang="en-US" sz="3299" spc="131">
                  <a:solidFill>
                    <a:srgbClr val="7B424F"/>
                  </a:solidFill>
                  <a:latin typeface="Playfair Display"/>
                </a:rPr>
                <a:t>Frontend: HTML 5, CSS, JavaScript, React JS</a:t>
              </a:r>
            </a:p>
          </p:txBody>
        </p:sp>
        <p:sp>
          <p:nvSpPr>
            <p:cNvPr name="TextBox 31" id="31"/>
            <p:cNvSpPr txBox="true"/>
            <p:nvPr/>
          </p:nvSpPr>
          <p:spPr>
            <a:xfrm rot="0">
              <a:off x="1977589" y="2280517"/>
              <a:ext cx="5953374" cy="1320800"/>
            </a:xfrm>
            <a:prstGeom prst="rect">
              <a:avLst/>
            </a:prstGeom>
          </p:spPr>
          <p:txBody>
            <a:bodyPr anchor="t" rtlCol="false" tIns="0" lIns="0" bIns="0" rIns="0">
              <a:spAutoFit/>
            </a:bodyPr>
            <a:lstStyle/>
            <a:p>
              <a:pPr>
                <a:lnSpc>
                  <a:spcPts val="3959"/>
                </a:lnSpc>
              </a:pPr>
              <a:r>
                <a:rPr lang="en-US" sz="3299" spc="131">
                  <a:solidFill>
                    <a:srgbClr val="7B424F"/>
                  </a:solidFill>
                  <a:latin typeface="Playfair Display"/>
                </a:rPr>
                <a:t>Backend: Google Map API’s, AI integration.</a:t>
              </a:r>
            </a:p>
          </p:txBody>
        </p:sp>
        <p:sp>
          <p:nvSpPr>
            <p:cNvPr name="TextBox 32" id="32"/>
            <p:cNvSpPr txBox="true"/>
            <p:nvPr/>
          </p:nvSpPr>
          <p:spPr>
            <a:xfrm rot="0">
              <a:off x="1977589" y="4198028"/>
              <a:ext cx="5953374" cy="1320800"/>
            </a:xfrm>
            <a:prstGeom prst="rect">
              <a:avLst/>
            </a:prstGeom>
          </p:spPr>
          <p:txBody>
            <a:bodyPr anchor="t" rtlCol="false" tIns="0" lIns="0" bIns="0" rIns="0">
              <a:spAutoFit/>
            </a:bodyPr>
            <a:lstStyle/>
            <a:p>
              <a:pPr>
                <a:lnSpc>
                  <a:spcPts val="3959"/>
                </a:lnSpc>
              </a:pPr>
              <a:r>
                <a:rPr lang="en-US" sz="3299" spc="131">
                  <a:solidFill>
                    <a:srgbClr val="7B424F"/>
                  </a:solidFill>
                  <a:latin typeface="Playfair Display"/>
                </a:rPr>
                <a:t>Stack for future Goals: AI/ML model</a:t>
              </a:r>
            </a:p>
          </p:txBody>
        </p:sp>
        <p:sp>
          <p:nvSpPr>
            <p:cNvPr name="TextBox 33" id="33"/>
            <p:cNvSpPr txBox="true"/>
            <p:nvPr/>
          </p:nvSpPr>
          <p:spPr>
            <a:xfrm rot="0">
              <a:off x="1977589" y="5785338"/>
              <a:ext cx="5953374" cy="1981200"/>
            </a:xfrm>
            <a:prstGeom prst="rect">
              <a:avLst/>
            </a:prstGeom>
          </p:spPr>
          <p:txBody>
            <a:bodyPr anchor="t" rtlCol="false" tIns="0" lIns="0" bIns="0" rIns="0">
              <a:spAutoFit/>
            </a:bodyPr>
            <a:lstStyle/>
            <a:p>
              <a:pPr>
                <a:lnSpc>
                  <a:spcPts val="3959"/>
                </a:lnSpc>
              </a:pPr>
              <a:r>
                <a:rPr lang="en-US" sz="3299" spc="131">
                  <a:solidFill>
                    <a:srgbClr val="7B424F"/>
                  </a:solidFill>
                  <a:latin typeface="Playfair Display"/>
                </a:rPr>
                <a:t>Unique factors: Alerts pop up through AI chat Bot</a:t>
              </a:r>
            </a:p>
          </p:txBody>
        </p:sp>
        <p:sp>
          <p:nvSpPr>
            <p:cNvPr name="TextBox 34" id="34"/>
            <p:cNvSpPr txBox="true"/>
            <p:nvPr/>
          </p:nvSpPr>
          <p:spPr>
            <a:xfrm rot="0">
              <a:off x="1977589" y="8125605"/>
              <a:ext cx="5953374" cy="1981200"/>
            </a:xfrm>
            <a:prstGeom prst="rect">
              <a:avLst/>
            </a:prstGeom>
          </p:spPr>
          <p:txBody>
            <a:bodyPr anchor="t" rtlCol="false" tIns="0" lIns="0" bIns="0" rIns="0">
              <a:spAutoFit/>
            </a:bodyPr>
            <a:lstStyle/>
            <a:p>
              <a:pPr>
                <a:lnSpc>
                  <a:spcPts val="3959"/>
                </a:lnSpc>
              </a:pPr>
              <a:r>
                <a:rPr lang="en-US" sz="3299" spc="131">
                  <a:solidFill>
                    <a:srgbClr val="7B424F"/>
                  </a:solidFill>
                  <a:latin typeface="Playfair Display"/>
                </a:rPr>
                <a:t>Model utilization: Website and Mobile App</a:t>
              </a:r>
            </a:p>
          </p:txBody>
        </p:sp>
      </p:grpSp>
      <p:sp>
        <p:nvSpPr>
          <p:cNvPr name="Freeform 35" id="35"/>
          <p:cNvSpPr/>
          <p:nvPr/>
        </p:nvSpPr>
        <p:spPr>
          <a:xfrm flipH="false" flipV="false" rot="0">
            <a:off x="218110" y="6165636"/>
            <a:ext cx="7476220" cy="4121364"/>
          </a:xfrm>
          <a:custGeom>
            <a:avLst/>
            <a:gdLst/>
            <a:ahLst/>
            <a:cxnLst/>
            <a:rect r="r" b="b" t="t" l="l"/>
            <a:pathLst>
              <a:path h="4121364" w="7476220">
                <a:moveTo>
                  <a:pt x="0" y="0"/>
                </a:moveTo>
                <a:lnTo>
                  <a:pt x="7476220" y="0"/>
                </a:lnTo>
                <a:lnTo>
                  <a:pt x="7476220" y="4121364"/>
                </a:lnTo>
                <a:lnTo>
                  <a:pt x="0" y="4121364"/>
                </a:lnTo>
                <a:lnTo>
                  <a:pt x="0" y="0"/>
                </a:lnTo>
                <a:close/>
              </a:path>
            </a:pathLst>
          </a:custGeom>
          <a:blipFill>
            <a:blip r:embed="rId14"/>
            <a:stretch>
              <a:fillRect l="0" t="0" r="0" b="0"/>
            </a:stretch>
          </a:blipFill>
        </p:spPr>
      </p:sp>
      <p:sp>
        <p:nvSpPr>
          <p:cNvPr name="TextBox 36" id="36"/>
          <p:cNvSpPr txBox="true"/>
          <p:nvPr/>
        </p:nvSpPr>
        <p:spPr>
          <a:xfrm rot="0">
            <a:off x="1582101" y="2352675"/>
            <a:ext cx="6078707" cy="1428750"/>
          </a:xfrm>
          <a:prstGeom prst="rect">
            <a:avLst/>
          </a:prstGeom>
        </p:spPr>
        <p:txBody>
          <a:bodyPr anchor="t" rtlCol="false" tIns="0" lIns="0" bIns="0" rIns="0">
            <a:spAutoFit/>
          </a:bodyPr>
          <a:lstStyle/>
          <a:p>
            <a:pPr algn="ctr">
              <a:lnSpc>
                <a:spcPts val="11280"/>
              </a:lnSpc>
            </a:pPr>
            <a:r>
              <a:rPr lang="en-US" sz="9400">
                <a:solidFill>
                  <a:srgbClr val="7B424F"/>
                </a:solidFill>
                <a:latin typeface="Brittany"/>
              </a:rPr>
              <a:t>Tech Stack</a:t>
            </a:r>
          </a:p>
        </p:txBody>
      </p:sp>
      <p:sp>
        <p:nvSpPr>
          <p:cNvPr name="TextBox 37" id="37"/>
          <p:cNvSpPr txBox="true"/>
          <p:nvPr/>
        </p:nvSpPr>
        <p:spPr>
          <a:xfrm rot="0">
            <a:off x="1488175" y="4352925"/>
            <a:ext cx="6078707" cy="1581150"/>
          </a:xfrm>
          <a:prstGeom prst="rect">
            <a:avLst/>
          </a:prstGeom>
        </p:spPr>
        <p:txBody>
          <a:bodyPr anchor="t" rtlCol="false" tIns="0" lIns="0" bIns="0" rIns="0">
            <a:spAutoFit/>
          </a:bodyPr>
          <a:lstStyle/>
          <a:p>
            <a:pPr algn="ctr">
              <a:lnSpc>
                <a:spcPts val="6240"/>
              </a:lnSpc>
            </a:pPr>
            <a:r>
              <a:rPr lang="en-US" sz="5200" spc="104">
                <a:solidFill>
                  <a:srgbClr val="7B424F"/>
                </a:solidFill>
                <a:latin typeface="Josefin Sans Light"/>
              </a:rPr>
              <a:t>USED IN PROTOTYPE</a:t>
            </a:r>
          </a:p>
        </p:txBody>
      </p:sp>
      <p:sp>
        <p:nvSpPr>
          <p:cNvPr name="Freeform 38" id="38"/>
          <p:cNvSpPr/>
          <p:nvPr/>
        </p:nvSpPr>
        <p:spPr>
          <a:xfrm flipH="false" flipV="false" rot="0">
            <a:off x="15432182" y="7579761"/>
            <a:ext cx="2855818" cy="3110297"/>
          </a:xfrm>
          <a:custGeom>
            <a:avLst/>
            <a:gdLst/>
            <a:ahLst/>
            <a:cxnLst/>
            <a:rect r="r" b="b" t="t" l="l"/>
            <a:pathLst>
              <a:path h="3110297" w="2855818">
                <a:moveTo>
                  <a:pt x="0" y="0"/>
                </a:moveTo>
                <a:lnTo>
                  <a:pt x="2855818" y="0"/>
                </a:lnTo>
                <a:lnTo>
                  <a:pt x="2855818" y="3110297"/>
                </a:lnTo>
                <a:lnTo>
                  <a:pt x="0" y="3110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2231071">
            <a:off x="-2274848" y="-2023954"/>
            <a:ext cx="5689393" cy="5048043"/>
          </a:xfrm>
          <a:custGeom>
            <a:avLst/>
            <a:gdLst/>
            <a:ahLst/>
            <a:cxnLst/>
            <a:rect r="r" b="b" t="t" l="l"/>
            <a:pathLst>
              <a:path h="5048043" w="5689393">
                <a:moveTo>
                  <a:pt x="0" y="0"/>
                </a:moveTo>
                <a:lnTo>
                  <a:pt x="5689393" y="0"/>
                </a:lnTo>
                <a:lnTo>
                  <a:pt x="5689393" y="5048044"/>
                </a:lnTo>
                <a:lnTo>
                  <a:pt x="0" y="504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41572">
            <a:off x="12923052" y="6611301"/>
            <a:ext cx="8285388" cy="7351399"/>
          </a:xfrm>
          <a:custGeom>
            <a:avLst/>
            <a:gdLst/>
            <a:ahLst/>
            <a:cxnLst/>
            <a:rect r="r" b="b" t="t" l="l"/>
            <a:pathLst>
              <a:path h="7351399" w="8285388">
                <a:moveTo>
                  <a:pt x="0" y="0"/>
                </a:moveTo>
                <a:lnTo>
                  <a:pt x="8285388" y="0"/>
                </a:lnTo>
                <a:lnTo>
                  <a:pt x="8285388" y="7351398"/>
                </a:lnTo>
                <a:lnTo>
                  <a:pt x="0" y="7351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632742">
            <a:off x="-5366534" y="6101418"/>
            <a:ext cx="8285388" cy="7351399"/>
          </a:xfrm>
          <a:custGeom>
            <a:avLst/>
            <a:gdLst/>
            <a:ahLst/>
            <a:cxnLst/>
            <a:rect r="r" b="b" t="t" l="l"/>
            <a:pathLst>
              <a:path h="7351399" w="8285388">
                <a:moveTo>
                  <a:pt x="0" y="0"/>
                </a:moveTo>
                <a:lnTo>
                  <a:pt x="8285388" y="0"/>
                </a:lnTo>
                <a:lnTo>
                  <a:pt x="8285388" y="7351399"/>
                </a:lnTo>
                <a:lnTo>
                  <a:pt x="0" y="7351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021957">
            <a:off x="14514735" y="-5057808"/>
            <a:ext cx="8285388" cy="7351399"/>
          </a:xfrm>
          <a:custGeom>
            <a:avLst/>
            <a:gdLst/>
            <a:ahLst/>
            <a:cxnLst/>
            <a:rect r="r" b="b" t="t" l="l"/>
            <a:pathLst>
              <a:path h="7351399" w="8285388">
                <a:moveTo>
                  <a:pt x="0" y="0"/>
                </a:moveTo>
                <a:lnTo>
                  <a:pt x="8285387" y="0"/>
                </a:lnTo>
                <a:lnTo>
                  <a:pt x="8285387" y="7351399"/>
                </a:lnTo>
                <a:lnTo>
                  <a:pt x="0" y="73513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34753">
            <a:off x="-920219" y="-20574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921345" y="7497619"/>
            <a:ext cx="3366655" cy="4114800"/>
          </a:xfrm>
          <a:custGeom>
            <a:avLst/>
            <a:gdLst/>
            <a:ahLst/>
            <a:cxnLst/>
            <a:rect r="r" b="b" t="t" l="l"/>
            <a:pathLst>
              <a:path h="4114800" w="3366655">
                <a:moveTo>
                  <a:pt x="0" y="0"/>
                </a:moveTo>
                <a:lnTo>
                  <a:pt x="3366655" y="0"/>
                </a:lnTo>
                <a:lnTo>
                  <a:pt x="336665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4649954" y="215892"/>
            <a:ext cx="3638046" cy="2784759"/>
          </a:xfrm>
          <a:custGeom>
            <a:avLst/>
            <a:gdLst/>
            <a:ahLst/>
            <a:cxnLst/>
            <a:rect r="r" b="b" t="t" l="l"/>
            <a:pathLst>
              <a:path h="2784759" w="3638046">
                <a:moveTo>
                  <a:pt x="0" y="0"/>
                </a:moveTo>
                <a:lnTo>
                  <a:pt x="3638046" y="0"/>
                </a:lnTo>
                <a:lnTo>
                  <a:pt x="3638046" y="2784759"/>
                </a:lnTo>
                <a:lnTo>
                  <a:pt x="0" y="27847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6625" y="7497619"/>
            <a:ext cx="3233251" cy="3521362"/>
          </a:xfrm>
          <a:custGeom>
            <a:avLst/>
            <a:gdLst/>
            <a:ahLst/>
            <a:cxnLst/>
            <a:rect r="r" b="b" t="t" l="l"/>
            <a:pathLst>
              <a:path h="3521362" w="3233251">
                <a:moveTo>
                  <a:pt x="0" y="0"/>
                </a:moveTo>
                <a:lnTo>
                  <a:pt x="3233250" y="0"/>
                </a:lnTo>
                <a:lnTo>
                  <a:pt x="3233250" y="3521362"/>
                </a:lnTo>
                <a:lnTo>
                  <a:pt x="0" y="35213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95545" y="0"/>
            <a:ext cx="9789847" cy="5143500"/>
          </a:xfrm>
          <a:custGeom>
            <a:avLst/>
            <a:gdLst/>
            <a:ahLst/>
            <a:cxnLst/>
            <a:rect r="r" b="b" t="t" l="l"/>
            <a:pathLst>
              <a:path h="5143500" w="9789847">
                <a:moveTo>
                  <a:pt x="0" y="0"/>
                </a:moveTo>
                <a:lnTo>
                  <a:pt x="9789847" y="0"/>
                </a:lnTo>
                <a:lnTo>
                  <a:pt x="9789847" y="5143500"/>
                </a:lnTo>
                <a:lnTo>
                  <a:pt x="0" y="5143500"/>
                </a:lnTo>
                <a:lnTo>
                  <a:pt x="0" y="0"/>
                </a:lnTo>
                <a:close/>
              </a:path>
            </a:pathLst>
          </a:custGeom>
          <a:blipFill>
            <a:blip r:embed="rId16"/>
            <a:stretch>
              <a:fillRect l="0" t="-525" r="0" b="-525"/>
            </a:stretch>
          </a:blipFill>
        </p:spPr>
      </p:sp>
      <p:sp>
        <p:nvSpPr>
          <p:cNvPr name="Freeform 11" id="11"/>
          <p:cNvSpPr/>
          <p:nvPr/>
        </p:nvSpPr>
        <p:spPr>
          <a:xfrm flipH="false" flipV="false" rot="0">
            <a:off x="8315848" y="5143500"/>
            <a:ext cx="9972152" cy="5216308"/>
          </a:xfrm>
          <a:custGeom>
            <a:avLst/>
            <a:gdLst/>
            <a:ahLst/>
            <a:cxnLst/>
            <a:rect r="r" b="b" t="t" l="l"/>
            <a:pathLst>
              <a:path h="5216308" w="9972152">
                <a:moveTo>
                  <a:pt x="0" y="0"/>
                </a:moveTo>
                <a:lnTo>
                  <a:pt x="9972152" y="0"/>
                </a:lnTo>
                <a:lnTo>
                  <a:pt x="9972152" y="5216308"/>
                </a:lnTo>
                <a:lnTo>
                  <a:pt x="0" y="5216308"/>
                </a:lnTo>
                <a:lnTo>
                  <a:pt x="0" y="0"/>
                </a:lnTo>
                <a:close/>
              </a:path>
            </a:pathLst>
          </a:custGeom>
          <a:blipFill>
            <a:blip r:embed="rId17"/>
            <a:stretch>
              <a:fillRect l="0" t="-448" r="0" b="-448"/>
            </a:stretch>
          </a:blipFill>
        </p:spPr>
      </p:sp>
      <p:grpSp>
        <p:nvGrpSpPr>
          <p:cNvPr name="Group 12" id="12"/>
          <p:cNvGrpSpPr/>
          <p:nvPr/>
        </p:nvGrpSpPr>
        <p:grpSpPr>
          <a:xfrm rot="0">
            <a:off x="9852131" y="0"/>
            <a:ext cx="5915358" cy="2293822"/>
            <a:chOff x="0" y="0"/>
            <a:chExt cx="7887144" cy="3058430"/>
          </a:xfrm>
        </p:grpSpPr>
        <p:sp>
          <p:nvSpPr>
            <p:cNvPr name="TextBox 13" id="13"/>
            <p:cNvSpPr txBox="true"/>
            <p:nvPr/>
          </p:nvSpPr>
          <p:spPr>
            <a:xfrm rot="0">
              <a:off x="0" y="1896380"/>
              <a:ext cx="7887144" cy="1162050"/>
            </a:xfrm>
            <a:prstGeom prst="rect">
              <a:avLst/>
            </a:prstGeom>
          </p:spPr>
          <p:txBody>
            <a:bodyPr anchor="t" rtlCol="false" tIns="0" lIns="0" bIns="0" rIns="0">
              <a:spAutoFit/>
            </a:bodyPr>
            <a:lstStyle/>
            <a:p>
              <a:pPr algn="ctr">
                <a:lnSpc>
                  <a:spcPts val="7031"/>
                </a:lnSpc>
              </a:pPr>
              <a:r>
                <a:rPr lang="en-US" sz="5625" spc="281">
                  <a:solidFill>
                    <a:srgbClr val="000000"/>
                  </a:solidFill>
                  <a:latin typeface="League Spartan"/>
                </a:rPr>
                <a:t>DRIVING</a:t>
              </a:r>
            </a:p>
          </p:txBody>
        </p:sp>
        <p:sp>
          <p:nvSpPr>
            <p:cNvPr name="TextBox 14" id="14"/>
            <p:cNvSpPr txBox="true"/>
            <p:nvPr/>
          </p:nvSpPr>
          <p:spPr>
            <a:xfrm rot="0">
              <a:off x="0" y="85725"/>
              <a:ext cx="7887144" cy="1511300"/>
            </a:xfrm>
            <a:prstGeom prst="rect">
              <a:avLst/>
            </a:prstGeom>
          </p:spPr>
          <p:txBody>
            <a:bodyPr anchor="t" rtlCol="false" tIns="0" lIns="0" bIns="0" rIns="0">
              <a:spAutoFit/>
            </a:bodyPr>
            <a:lstStyle/>
            <a:p>
              <a:pPr algn="ctr">
                <a:lnSpc>
                  <a:spcPts val="8268"/>
                </a:lnSpc>
              </a:pPr>
              <a:r>
                <a:rPr lang="en-US" sz="7875">
                  <a:solidFill>
                    <a:srgbClr val="000000"/>
                  </a:solidFill>
                  <a:latin typeface="Selima"/>
                </a:rPr>
                <a:t> for Safe</a:t>
              </a:r>
            </a:p>
          </p:txBody>
        </p:sp>
      </p:grpSp>
      <p:grpSp>
        <p:nvGrpSpPr>
          <p:cNvPr name="Group 15" id="15"/>
          <p:cNvGrpSpPr/>
          <p:nvPr/>
        </p:nvGrpSpPr>
        <p:grpSpPr>
          <a:xfrm rot="0">
            <a:off x="1841700" y="5203796"/>
            <a:ext cx="5915358" cy="2293822"/>
            <a:chOff x="0" y="0"/>
            <a:chExt cx="7887144" cy="3058430"/>
          </a:xfrm>
        </p:grpSpPr>
        <p:sp>
          <p:nvSpPr>
            <p:cNvPr name="TextBox 16" id="16"/>
            <p:cNvSpPr txBox="true"/>
            <p:nvPr/>
          </p:nvSpPr>
          <p:spPr>
            <a:xfrm rot="0">
              <a:off x="0" y="1896380"/>
              <a:ext cx="7887144" cy="1162050"/>
            </a:xfrm>
            <a:prstGeom prst="rect">
              <a:avLst/>
            </a:prstGeom>
          </p:spPr>
          <p:txBody>
            <a:bodyPr anchor="t" rtlCol="false" tIns="0" lIns="0" bIns="0" rIns="0">
              <a:spAutoFit/>
            </a:bodyPr>
            <a:lstStyle/>
            <a:p>
              <a:pPr algn="ctr">
                <a:lnSpc>
                  <a:spcPts val="7031"/>
                </a:lnSpc>
              </a:pPr>
              <a:r>
                <a:rPr lang="en-US" sz="5625" spc="281">
                  <a:solidFill>
                    <a:srgbClr val="000000"/>
                  </a:solidFill>
                  <a:latin typeface="League Spartan"/>
                </a:rPr>
                <a:t>CYCLING</a:t>
              </a:r>
            </a:p>
          </p:txBody>
        </p:sp>
        <p:sp>
          <p:nvSpPr>
            <p:cNvPr name="TextBox 17" id="17"/>
            <p:cNvSpPr txBox="true"/>
            <p:nvPr/>
          </p:nvSpPr>
          <p:spPr>
            <a:xfrm rot="0">
              <a:off x="0" y="85725"/>
              <a:ext cx="7887144" cy="1511300"/>
            </a:xfrm>
            <a:prstGeom prst="rect">
              <a:avLst/>
            </a:prstGeom>
          </p:spPr>
          <p:txBody>
            <a:bodyPr anchor="t" rtlCol="false" tIns="0" lIns="0" bIns="0" rIns="0">
              <a:spAutoFit/>
            </a:bodyPr>
            <a:lstStyle/>
            <a:p>
              <a:pPr algn="ctr">
                <a:lnSpc>
                  <a:spcPts val="8268"/>
                </a:lnSpc>
              </a:pPr>
              <a:r>
                <a:rPr lang="en-US" sz="7875">
                  <a:solidFill>
                    <a:srgbClr val="000000"/>
                  </a:solidFill>
                  <a:latin typeface="Selima"/>
                </a:rPr>
                <a:t> for Safe</a:t>
              </a:r>
            </a:p>
          </p:txBody>
        </p:sp>
      </p:grpSp>
      <p:sp>
        <p:nvSpPr>
          <p:cNvPr name="TextBox 18" id="18"/>
          <p:cNvSpPr txBox="true"/>
          <p:nvPr/>
        </p:nvSpPr>
        <p:spPr>
          <a:xfrm rot="0">
            <a:off x="9852131" y="2255722"/>
            <a:ext cx="5914440" cy="2491740"/>
          </a:xfrm>
          <a:prstGeom prst="rect">
            <a:avLst/>
          </a:prstGeom>
        </p:spPr>
        <p:txBody>
          <a:bodyPr anchor="t" rtlCol="false" tIns="0" lIns="0" bIns="0" rIns="0">
            <a:spAutoFit/>
          </a:bodyPr>
          <a:lstStyle/>
          <a:p>
            <a:pPr algn="ctr">
              <a:lnSpc>
                <a:spcPts val="3359"/>
              </a:lnSpc>
            </a:pPr>
            <a:r>
              <a:rPr lang="en-US" sz="2399">
                <a:solidFill>
                  <a:srgbClr val="000000"/>
                </a:solidFill>
                <a:latin typeface="Canva Sans Bold"/>
              </a:rPr>
              <a:t>we are trying to make each drive easy adding features like road health detection, weather, traffic, and most importantly availing the availability of nearby mechanics the re-routing will be done according to all these measures.</a:t>
            </a:r>
          </a:p>
        </p:txBody>
      </p:sp>
      <p:sp>
        <p:nvSpPr>
          <p:cNvPr name="TextBox 19" id="19"/>
          <p:cNvSpPr txBox="true"/>
          <p:nvPr/>
        </p:nvSpPr>
        <p:spPr>
          <a:xfrm rot="0">
            <a:off x="2366939" y="7449994"/>
            <a:ext cx="5734381" cy="281622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Bold"/>
              </a:rPr>
              <a:t>we will provide you with the safest timings, suitable weather conditions, and an overview of the perspective of nearby gear shops, and essential shops.</a:t>
            </a:r>
          </a:p>
          <a:p>
            <a:pPr algn="ctr">
              <a:lnSpc>
                <a:spcPts val="2800"/>
              </a:lnSpc>
            </a:pPr>
            <a:r>
              <a:rPr lang="en-US" sz="2000">
                <a:solidFill>
                  <a:srgbClr val="000000"/>
                </a:solidFill>
                <a:latin typeface="Canva Sans Bold"/>
              </a:rPr>
              <a:t>we will even provide you with an SOS service in case of any emergency.</a:t>
            </a:r>
          </a:p>
          <a:p>
            <a:pPr algn="ctr">
              <a:lnSpc>
                <a:spcPts val="2800"/>
              </a:lnSpc>
            </a:pPr>
            <a:r>
              <a:rPr lang="en-US" sz="2000">
                <a:solidFill>
                  <a:srgbClr val="000000"/>
                </a:solidFill>
                <a:latin typeface="Canva Sans Bold"/>
              </a:rPr>
              <a:t>Through the portal, you can even connect friends and go cycle along...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3733240">
            <a:off x="-4125061" y="-1563221"/>
            <a:ext cx="8477462" cy="6334976"/>
          </a:xfrm>
          <a:custGeom>
            <a:avLst/>
            <a:gdLst/>
            <a:ahLst/>
            <a:cxnLst/>
            <a:rect r="r" b="b" t="t" l="l"/>
            <a:pathLst>
              <a:path h="6334976" w="8477462">
                <a:moveTo>
                  <a:pt x="0" y="0"/>
                </a:moveTo>
                <a:lnTo>
                  <a:pt x="8477462" y="0"/>
                </a:lnTo>
                <a:lnTo>
                  <a:pt x="8477462" y="6334976"/>
                </a:lnTo>
                <a:lnTo>
                  <a:pt x="0" y="6334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434951">
            <a:off x="-1859643" y="-1580565"/>
            <a:ext cx="5177292" cy="3812370"/>
          </a:xfrm>
          <a:custGeom>
            <a:avLst/>
            <a:gdLst/>
            <a:ahLst/>
            <a:cxnLst/>
            <a:rect r="r" b="b" t="t" l="l"/>
            <a:pathLst>
              <a:path h="3812370" w="5177292">
                <a:moveTo>
                  <a:pt x="0" y="3812370"/>
                </a:moveTo>
                <a:lnTo>
                  <a:pt x="5177292" y="3812370"/>
                </a:lnTo>
                <a:lnTo>
                  <a:pt x="5177292" y="0"/>
                </a:lnTo>
                <a:lnTo>
                  <a:pt x="0" y="0"/>
                </a:lnTo>
                <a:lnTo>
                  <a:pt x="0" y="381237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281373">
            <a:off x="12565888" y="8177649"/>
            <a:ext cx="8477462" cy="6334976"/>
          </a:xfrm>
          <a:custGeom>
            <a:avLst/>
            <a:gdLst/>
            <a:ahLst/>
            <a:cxnLst/>
            <a:rect r="r" b="b" t="t" l="l"/>
            <a:pathLst>
              <a:path h="6334976" w="8477462">
                <a:moveTo>
                  <a:pt x="0" y="0"/>
                </a:moveTo>
                <a:lnTo>
                  <a:pt x="8477462" y="0"/>
                </a:lnTo>
                <a:lnTo>
                  <a:pt x="8477462" y="6334976"/>
                </a:lnTo>
                <a:lnTo>
                  <a:pt x="0" y="6334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589220">
            <a:off x="15003675" y="8341072"/>
            <a:ext cx="5079601" cy="6008130"/>
          </a:xfrm>
          <a:custGeom>
            <a:avLst/>
            <a:gdLst/>
            <a:ahLst/>
            <a:cxnLst/>
            <a:rect r="r" b="b" t="t" l="l"/>
            <a:pathLst>
              <a:path h="6008130" w="5079601">
                <a:moveTo>
                  <a:pt x="0" y="0"/>
                </a:moveTo>
                <a:lnTo>
                  <a:pt x="5079601" y="0"/>
                </a:lnTo>
                <a:lnTo>
                  <a:pt x="5079601" y="6008130"/>
                </a:lnTo>
                <a:lnTo>
                  <a:pt x="0" y="6008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74010" y="-1572739"/>
            <a:ext cx="4368859" cy="3796718"/>
          </a:xfrm>
          <a:custGeom>
            <a:avLst/>
            <a:gdLst/>
            <a:ahLst/>
            <a:cxnLst/>
            <a:rect r="r" b="b" t="t" l="l"/>
            <a:pathLst>
              <a:path h="3796718" w="4368859">
                <a:moveTo>
                  <a:pt x="0" y="0"/>
                </a:moveTo>
                <a:lnTo>
                  <a:pt x="4368859" y="0"/>
                </a:lnTo>
                <a:lnTo>
                  <a:pt x="4368859" y="3796718"/>
                </a:lnTo>
                <a:lnTo>
                  <a:pt x="0" y="37967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95663" y="8076048"/>
            <a:ext cx="4368859" cy="3796718"/>
          </a:xfrm>
          <a:custGeom>
            <a:avLst/>
            <a:gdLst/>
            <a:ahLst/>
            <a:cxnLst/>
            <a:rect r="r" b="b" t="t" l="l"/>
            <a:pathLst>
              <a:path h="3796718" w="4368859">
                <a:moveTo>
                  <a:pt x="0" y="0"/>
                </a:moveTo>
                <a:lnTo>
                  <a:pt x="4368859" y="0"/>
                </a:lnTo>
                <a:lnTo>
                  <a:pt x="4368859" y="3796718"/>
                </a:lnTo>
                <a:lnTo>
                  <a:pt x="0" y="3796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2287016" y="34556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021236" y="163695"/>
            <a:ext cx="10799688" cy="2026810"/>
          </a:xfrm>
          <a:prstGeom prst="rect">
            <a:avLst/>
          </a:prstGeom>
        </p:spPr>
        <p:txBody>
          <a:bodyPr anchor="t" rtlCol="false" tIns="0" lIns="0" bIns="0" rIns="0">
            <a:spAutoFit/>
          </a:bodyPr>
          <a:lstStyle/>
          <a:p>
            <a:pPr algn="ctr">
              <a:lnSpc>
                <a:spcPts val="7928"/>
              </a:lnSpc>
            </a:pPr>
            <a:r>
              <a:rPr lang="en-US" sz="5663">
                <a:solidFill>
                  <a:srgbClr val="653924"/>
                </a:solidFill>
                <a:latin typeface="Brasika"/>
              </a:rPr>
              <a:t>precautions related to drink </a:t>
            </a:r>
          </a:p>
          <a:p>
            <a:pPr algn="ctr">
              <a:lnSpc>
                <a:spcPts val="7928"/>
              </a:lnSpc>
            </a:pPr>
            <a:r>
              <a:rPr lang="en-US" sz="5663">
                <a:solidFill>
                  <a:srgbClr val="653924"/>
                </a:solidFill>
                <a:latin typeface="Brasika"/>
              </a:rPr>
              <a:t>and drive</a:t>
            </a:r>
          </a:p>
        </p:txBody>
      </p:sp>
      <p:sp>
        <p:nvSpPr>
          <p:cNvPr name="TextBox 10" id="10"/>
          <p:cNvSpPr txBox="true"/>
          <p:nvPr/>
        </p:nvSpPr>
        <p:spPr>
          <a:xfrm rot="0">
            <a:off x="1092631" y="2424663"/>
            <a:ext cx="17195369" cy="1416710"/>
          </a:xfrm>
          <a:prstGeom prst="rect">
            <a:avLst/>
          </a:prstGeom>
        </p:spPr>
        <p:txBody>
          <a:bodyPr anchor="t" rtlCol="false" tIns="0" lIns="0" bIns="0" rIns="0">
            <a:spAutoFit/>
          </a:bodyPr>
          <a:lstStyle/>
          <a:p>
            <a:pPr algn="ctr">
              <a:lnSpc>
                <a:spcPts val="3813"/>
              </a:lnSpc>
            </a:pPr>
            <a:r>
              <a:rPr lang="en-US" sz="2724">
                <a:solidFill>
                  <a:srgbClr val="884C42"/>
                </a:solidFill>
                <a:latin typeface="Canva Sans Bold"/>
              </a:rPr>
              <a:t>A significant concern is the issue of individuals who engage in drunk driving. To address this problem, we have devised a unique solution: the utilization of a vehicle speed modulation detector. This system operates as follows:</a:t>
            </a:r>
          </a:p>
        </p:txBody>
      </p:sp>
      <p:sp>
        <p:nvSpPr>
          <p:cNvPr name="TextBox 11" id="11"/>
          <p:cNvSpPr txBox="true"/>
          <p:nvPr/>
        </p:nvSpPr>
        <p:spPr>
          <a:xfrm rot="0">
            <a:off x="1750889" y="3989329"/>
            <a:ext cx="8319556"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7B424F"/>
                </a:solidFill>
                <a:latin typeface="Canva Sans"/>
              </a:rPr>
              <a:t>Vehicle Speed Modulation Detector </a:t>
            </a:r>
          </a:p>
          <a:p>
            <a:pPr marL="734059" indent="-367030" lvl="1">
              <a:lnSpc>
                <a:spcPts val="4759"/>
              </a:lnSpc>
              <a:buFont typeface="Arial"/>
              <a:buChar char="•"/>
            </a:pPr>
            <a:r>
              <a:rPr lang="en-US" sz="3399">
                <a:solidFill>
                  <a:srgbClr val="7B424F"/>
                </a:solidFill>
                <a:latin typeface="Canva Sans"/>
              </a:rPr>
              <a:t>Safety Notifications</a:t>
            </a:r>
          </a:p>
          <a:p>
            <a:pPr marL="734059" indent="-367030" lvl="1">
              <a:lnSpc>
                <a:spcPts val="4759"/>
              </a:lnSpc>
              <a:buFont typeface="Arial"/>
              <a:buChar char="•"/>
            </a:pPr>
            <a:r>
              <a:rPr lang="en-US" sz="3399">
                <a:solidFill>
                  <a:srgbClr val="7B424F"/>
                </a:solidFill>
                <a:latin typeface="Canva Sans"/>
              </a:rPr>
              <a:t>Enforcement</a:t>
            </a:r>
          </a:p>
          <a:p>
            <a:pPr marL="734059" indent="-367030" lvl="1">
              <a:lnSpc>
                <a:spcPts val="4759"/>
              </a:lnSpc>
              <a:buFont typeface="Arial"/>
              <a:buChar char="•"/>
            </a:pPr>
            <a:r>
              <a:rPr lang="en-US" sz="3399">
                <a:solidFill>
                  <a:srgbClr val="7B424F"/>
                </a:solidFill>
                <a:latin typeface="Canva Sans"/>
              </a:rPr>
              <a:t>Detection of Dangerous Movements</a:t>
            </a:r>
          </a:p>
          <a:p>
            <a:pPr marL="734059" indent="-367030" lvl="1">
              <a:lnSpc>
                <a:spcPts val="4759"/>
              </a:lnSpc>
              <a:buFont typeface="Arial"/>
              <a:buChar char="•"/>
            </a:pPr>
            <a:r>
              <a:rPr lang="en-US" sz="3399">
                <a:solidFill>
                  <a:srgbClr val="7B424F"/>
                </a:solidFill>
                <a:latin typeface="Canva Sans"/>
              </a:rPr>
              <a:t>Persistent Speeding Alerts</a:t>
            </a:r>
          </a:p>
        </p:txBody>
      </p:sp>
      <p:sp>
        <p:nvSpPr>
          <p:cNvPr name="TextBox 12" id="12"/>
          <p:cNvSpPr txBox="true"/>
          <p:nvPr/>
        </p:nvSpPr>
        <p:spPr>
          <a:xfrm rot="0">
            <a:off x="729003" y="7609943"/>
            <a:ext cx="17558997" cy="1580683"/>
          </a:xfrm>
          <a:prstGeom prst="rect">
            <a:avLst/>
          </a:prstGeom>
        </p:spPr>
        <p:txBody>
          <a:bodyPr anchor="t" rtlCol="false" tIns="0" lIns="0" bIns="0" rIns="0">
            <a:spAutoFit/>
          </a:bodyPr>
          <a:lstStyle/>
          <a:p>
            <a:pPr>
              <a:lnSpc>
                <a:spcPts val="4225"/>
              </a:lnSpc>
            </a:pPr>
            <a:r>
              <a:rPr lang="en-US" sz="3018">
                <a:solidFill>
                  <a:srgbClr val="884C42"/>
                </a:solidFill>
                <a:latin typeface="Canva Sans Bold"/>
              </a:rPr>
              <a:t>As soon as the vehicle surpasses the speed limit, a notification with safety precautions will be sent to the driver. If the driver does not reduce their speed, authorities will be informed and strict action will be taken.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742026">
            <a:off x="14727718" y="-371784"/>
            <a:ext cx="4270641" cy="5117325"/>
          </a:xfrm>
          <a:custGeom>
            <a:avLst/>
            <a:gdLst/>
            <a:ahLst/>
            <a:cxnLst/>
            <a:rect r="r" b="b" t="t" l="l"/>
            <a:pathLst>
              <a:path h="5117325" w="4270641">
                <a:moveTo>
                  <a:pt x="0" y="0"/>
                </a:moveTo>
                <a:lnTo>
                  <a:pt x="4270641" y="0"/>
                </a:lnTo>
                <a:lnTo>
                  <a:pt x="4270641" y="5117325"/>
                </a:lnTo>
                <a:lnTo>
                  <a:pt x="0" y="5117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775252" y="5143500"/>
            <a:ext cx="7656959" cy="6147704"/>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1229" t="0" r="-1229" b="0"/>
              </a:stretch>
            </a:blipFill>
          </p:spPr>
        </p:sp>
      </p:grpSp>
      <p:sp>
        <p:nvSpPr>
          <p:cNvPr name="TextBox 8" id="8"/>
          <p:cNvSpPr txBox="true"/>
          <p:nvPr/>
        </p:nvSpPr>
        <p:spPr>
          <a:xfrm rot="0">
            <a:off x="1028700" y="2511374"/>
            <a:ext cx="9602341" cy="7559726"/>
          </a:xfrm>
          <a:prstGeom prst="rect">
            <a:avLst/>
          </a:prstGeom>
        </p:spPr>
        <p:txBody>
          <a:bodyPr anchor="t" rtlCol="false" tIns="0" lIns="0" bIns="0" rIns="0">
            <a:spAutoFit/>
          </a:bodyPr>
          <a:lstStyle/>
          <a:p>
            <a:pPr>
              <a:lnSpc>
                <a:spcPts val="3272"/>
              </a:lnSpc>
            </a:pPr>
            <a:r>
              <a:rPr lang="en-US" sz="2181">
                <a:solidFill>
                  <a:srgbClr val="663924"/>
                </a:solidFill>
                <a:latin typeface="Red Hat Display Bold"/>
              </a:rPr>
              <a:t>1. Notification on Speed Limit Violation:</a:t>
            </a:r>
          </a:p>
          <a:p>
            <a:pPr>
              <a:lnSpc>
                <a:spcPts val="2973"/>
              </a:lnSpc>
            </a:pPr>
            <a:r>
              <a:rPr lang="en-US" sz="1982">
                <a:solidFill>
                  <a:srgbClr val="663924"/>
                </a:solidFill>
                <a:latin typeface="Red Hat Display Bold"/>
              </a:rPr>
              <a:t>   - When the user exceeds the speed limit, immediately notify them.</a:t>
            </a:r>
          </a:p>
          <a:p>
            <a:pPr>
              <a:lnSpc>
                <a:spcPts val="2973"/>
              </a:lnSpc>
            </a:pPr>
            <a:r>
              <a:rPr lang="en-US" sz="1982">
                <a:solidFill>
                  <a:srgbClr val="663924"/>
                </a:solidFill>
                <a:latin typeface="Red Hat Display Bold"/>
              </a:rPr>
              <a:t>   - Clearly state the current speed limit in the notification.</a:t>
            </a:r>
          </a:p>
          <a:p>
            <a:pPr>
              <a:lnSpc>
                <a:spcPts val="2973"/>
              </a:lnSpc>
            </a:pPr>
            <a:r>
              <a:rPr lang="en-US" sz="1982">
                <a:solidFill>
                  <a:srgbClr val="663924"/>
                </a:solidFill>
                <a:latin typeface="Red Hat Display Bold"/>
              </a:rPr>
              <a:t>   - Politely ask the user to adhere to the posted speed limit.</a:t>
            </a:r>
          </a:p>
          <a:p>
            <a:pPr>
              <a:lnSpc>
                <a:spcPts val="2973"/>
              </a:lnSpc>
            </a:pPr>
          </a:p>
          <a:p>
            <a:pPr>
              <a:lnSpc>
                <a:spcPts val="3272"/>
              </a:lnSpc>
            </a:pPr>
            <a:r>
              <a:rPr lang="en-US" sz="2181">
                <a:solidFill>
                  <a:srgbClr val="663924"/>
                </a:solidFill>
                <a:latin typeface="Red Hat Display Bold"/>
              </a:rPr>
              <a:t>2. Monitoring User Compliance:</a:t>
            </a:r>
          </a:p>
          <a:p>
            <a:pPr>
              <a:lnSpc>
                <a:spcPts val="2973"/>
              </a:lnSpc>
            </a:pPr>
            <a:r>
              <a:rPr lang="en-US" sz="1982">
                <a:solidFill>
                  <a:srgbClr val="663924"/>
                </a:solidFill>
                <a:latin typeface="Red Hat Display Bold"/>
              </a:rPr>
              <a:t>   - Continuously monitor the user's speed.</a:t>
            </a:r>
          </a:p>
          <a:p>
            <a:pPr>
              <a:lnSpc>
                <a:spcPts val="2973"/>
              </a:lnSpc>
            </a:pPr>
            <a:r>
              <a:rPr lang="en-US" sz="1982">
                <a:solidFill>
                  <a:srgbClr val="663924"/>
                </a:solidFill>
                <a:latin typeface="Red Hat Display Bold"/>
              </a:rPr>
              <a:t>   - If the user continues to exceed the speed limit after the initial notification, record the duration of non-compliance.</a:t>
            </a:r>
          </a:p>
          <a:p>
            <a:pPr>
              <a:lnSpc>
                <a:spcPts val="2973"/>
              </a:lnSpc>
            </a:pPr>
          </a:p>
          <a:p>
            <a:pPr>
              <a:lnSpc>
                <a:spcPts val="3272"/>
              </a:lnSpc>
            </a:pPr>
            <a:r>
              <a:rPr lang="en-US" sz="2181">
                <a:solidFill>
                  <a:srgbClr val="663924"/>
                </a:solidFill>
                <a:latin typeface="Red Hat Display Bold"/>
              </a:rPr>
              <a:t>3. Final Warning:</a:t>
            </a:r>
          </a:p>
          <a:p>
            <a:pPr>
              <a:lnSpc>
                <a:spcPts val="2973"/>
              </a:lnSpc>
            </a:pPr>
            <a:r>
              <a:rPr lang="en-US" sz="1982">
                <a:solidFill>
                  <a:srgbClr val="663924"/>
                </a:solidFill>
                <a:latin typeface="Red Hat Display Bold"/>
              </a:rPr>
              <a:t>   - If the user exceeds the speed limit for a specified duration (e.g., 5 minutes), issue a final warning.</a:t>
            </a:r>
          </a:p>
          <a:p>
            <a:pPr>
              <a:lnSpc>
                <a:spcPts val="2973"/>
              </a:lnSpc>
            </a:pPr>
            <a:r>
              <a:rPr lang="en-US" sz="1982">
                <a:solidFill>
                  <a:srgbClr val="663924"/>
                </a:solidFill>
                <a:latin typeface="Red Hat Display Bold"/>
              </a:rPr>
              <a:t>   - Emphasize the importance of adhering to speed limits for safety.</a:t>
            </a:r>
          </a:p>
          <a:p>
            <a:pPr>
              <a:lnSpc>
                <a:spcPts val="2973"/>
              </a:lnSpc>
            </a:pPr>
          </a:p>
          <a:p>
            <a:pPr>
              <a:lnSpc>
                <a:spcPts val="3272"/>
              </a:lnSpc>
            </a:pPr>
            <a:r>
              <a:rPr lang="en-US" sz="2181">
                <a:solidFill>
                  <a:srgbClr val="663924"/>
                </a:solidFill>
                <a:latin typeface="Red Hat Display Bold"/>
              </a:rPr>
              <a:t>4. Notifying Authorities:</a:t>
            </a:r>
          </a:p>
          <a:p>
            <a:pPr>
              <a:lnSpc>
                <a:spcPts val="2973"/>
              </a:lnSpc>
            </a:pPr>
            <a:r>
              <a:rPr lang="en-US" sz="1982">
                <a:solidFill>
                  <a:srgbClr val="663924"/>
                </a:solidFill>
                <a:latin typeface="Red Hat Display Bold"/>
              </a:rPr>
              <a:t>   - If the user does not comply with the final warning, promptly inform the relevant authorities.</a:t>
            </a:r>
          </a:p>
          <a:p>
            <a:pPr>
              <a:lnSpc>
                <a:spcPts val="2973"/>
              </a:lnSpc>
            </a:pPr>
            <a:r>
              <a:rPr lang="en-US" sz="1982">
                <a:solidFill>
                  <a:srgbClr val="663924"/>
                </a:solidFill>
                <a:latin typeface="Red Hat Display Bold"/>
              </a:rPr>
              <a:t>   - Provide them with all necessary details, including the user's location and vehicle information.</a:t>
            </a:r>
          </a:p>
        </p:txBody>
      </p:sp>
      <p:sp>
        <p:nvSpPr>
          <p:cNvPr name="TextBox 9" id="9"/>
          <p:cNvSpPr txBox="true"/>
          <p:nvPr/>
        </p:nvSpPr>
        <p:spPr>
          <a:xfrm rot="0">
            <a:off x="828504" y="474627"/>
            <a:ext cx="10839423" cy="1712251"/>
          </a:xfrm>
          <a:prstGeom prst="rect">
            <a:avLst/>
          </a:prstGeom>
        </p:spPr>
        <p:txBody>
          <a:bodyPr anchor="t" rtlCol="false" tIns="0" lIns="0" bIns="0" rIns="0">
            <a:spAutoFit/>
          </a:bodyPr>
          <a:lstStyle/>
          <a:p>
            <a:pPr>
              <a:lnSpc>
                <a:spcPts val="12821"/>
              </a:lnSpc>
            </a:pPr>
            <a:r>
              <a:rPr lang="en-US" sz="10339" spc="10">
                <a:solidFill>
                  <a:srgbClr val="653924"/>
                </a:solidFill>
                <a:latin typeface="Brasika Bold"/>
              </a:rPr>
              <a:t>Speed limits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Freeform 2" id="2"/>
          <p:cNvSpPr/>
          <p:nvPr/>
        </p:nvSpPr>
        <p:spPr>
          <a:xfrm flipH="false" flipV="false" rot="2231071">
            <a:off x="-2336583" y="-2080789"/>
            <a:ext cx="5689393" cy="5048043"/>
          </a:xfrm>
          <a:custGeom>
            <a:avLst/>
            <a:gdLst/>
            <a:ahLst/>
            <a:cxnLst/>
            <a:rect r="r" b="b" t="t" l="l"/>
            <a:pathLst>
              <a:path h="5048043" w="5689393">
                <a:moveTo>
                  <a:pt x="0" y="0"/>
                </a:moveTo>
                <a:lnTo>
                  <a:pt x="5689393" y="0"/>
                </a:lnTo>
                <a:lnTo>
                  <a:pt x="5689393" y="5048043"/>
                </a:lnTo>
                <a:lnTo>
                  <a:pt x="0" y="504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41572">
            <a:off x="14917965" y="7239736"/>
            <a:ext cx="8285388" cy="7351399"/>
          </a:xfrm>
          <a:custGeom>
            <a:avLst/>
            <a:gdLst/>
            <a:ahLst/>
            <a:cxnLst/>
            <a:rect r="r" b="b" t="t" l="l"/>
            <a:pathLst>
              <a:path h="7351399" w="8285388">
                <a:moveTo>
                  <a:pt x="0" y="0"/>
                </a:moveTo>
                <a:lnTo>
                  <a:pt x="8285387" y="0"/>
                </a:lnTo>
                <a:lnTo>
                  <a:pt x="8285387" y="7351398"/>
                </a:lnTo>
                <a:lnTo>
                  <a:pt x="0" y="7351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632742">
            <a:off x="-5126183" y="6197559"/>
            <a:ext cx="8285388" cy="7351399"/>
          </a:xfrm>
          <a:custGeom>
            <a:avLst/>
            <a:gdLst/>
            <a:ahLst/>
            <a:cxnLst/>
            <a:rect r="r" b="b" t="t" l="l"/>
            <a:pathLst>
              <a:path h="7351399" w="8285388">
                <a:moveTo>
                  <a:pt x="0" y="0"/>
                </a:moveTo>
                <a:lnTo>
                  <a:pt x="8285388" y="0"/>
                </a:lnTo>
                <a:lnTo>
                  <a:pt x="8285388" y="7351398"/>
                </a:lnTo>
                <a:lnTo>
                  <a:pt x="0" y="7351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021957">
            <a:off x="15461648" y="-5490439"/>
            <a:ext cx="8285388" cy="7351399"/>
          </a:xfrm>
          <a:custGeom>
            <a:avLst/>
            <a:gdLst/>
            <a:ahLst/>
            <a:cxnLst/>
            <a:rect r="r" b="b" t="t" l="l"/>
            <a:pathLst>
              <a:path h="7351399" w="8285388">
                <a:moveTo>
                  <a:pt x="0" y="0"/>
                </a:moveTo>
                <a:lnTo>
                  <a:pt x="8285388" y="0"/>
                </a:lnTo>
                <a:lnTo>
                  <a:pt x="8285388" y="7351398"/>
                </a:lnTo>
                <a:lnTo>
                  <a:pt x="0" y="73513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9071" y="-20574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70360" y="6934200"/>
            <a:ext cx="3366655" cy="4114800"/>
          </a:xfrm>
          <a:custGeom>
            <a:avLst/>
            <a:gdLst/>
            <a:ahLst/>
            <a:cxnLst/>
            <a:rect r="r" b="b" t="t" l="l"/>
            <a:pathLst>
              <a:path h="4114800" w="3366655">
                <a:moveTo>
                  <a:pt x="0" y="0"/>
                </a:moveTo>
                <a:lnTo>
                  <a:pt x="3366655" y="0"/>
                </a:lnTo>
                <a:lnTo>
                  <a:pt x="336665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070360" y="-249649"/>
            <a:ext cx="2770447" cy="2120651"/>
          </a:xfrm>
          <a:custGeom>
            <a:avLst/>
            <a:gdLst/>
            <a:ahLst/>
            <a:cxnLst/>
            <a:rect r="r" b="b" t="t" l="l"/>
            <a:pathLst>
              <a:path h="2120651" w="2770447">
                <a:moveTo>
                  <a:pt x="0" y="0"/>
                </a:moveTo>
                <a:lnTo>
                  <a:pt x="2770447" y="0"/>
                </a:lnTo>
                <a:lnTo>
                  <a:pt x="2770447" y="2120651"/>
                </a:lnTo>
                <a:lnTo>
                  <a:pt x="0" y="21206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16625" y="7497619"/>
            <a:ext cx="3233251" cy="3521362"/>
          </a:xfrm>
          <a:custGeom>
            <a:avLst/>
            <a:gdLst/>
            <a:ahLst/>
            <a:cxnLst/>
            <a:rect r="r" b="b" t="t" l="l"/>
            <a:pathLst>
              <a:path h="3521362" w="3233251">
                <a:moveTo>
                  <a:pt x="0" y="0"/>
                </a:moveTo>
                <a:lnTo>
                  <a:pt x="3233250" y="0"/>
                </a:lnTo>
                <a:lnTo>
                  <a:pt x="3233250" y="3521362"/>
                </a:lnTo>
                <a:lnTo>
                  <a:pt x="0" y="35213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129183" y="2707246"/>
            <a:ext cx="18288000" cy="430212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1F243A"/>
                </a:solidFill>
                <a:latin typeface="Canva Sans Bold"/>
              </a:rPr>
              <a:t>We will collect data by utilizing cameras placed on roads. This will involve collaborating with various entities, including shop owners, homeowners, traffic signals, toll booths, police checkpoints, highways, major roads, metro stations, and public places.</a:t>
            </a:r>
          </a:p>
          <a:p>
            <a:pPr marL="755649" indent="-377824" lvl="1">
              <a:lnSpc>
                <a:spcPts val="4899"/>
              </a:lnSpc>
              <a:buFont typeface="Arial"/>
              <a:buChar char="•"/>
            </a:pPr>
            <a:r>
              <a:rPr lang="en-US" sz="3499">
                <a:solidFill>
                  <a:srgbClr val="1F243A"/>
                </a:solidFill>
                <a:latin typeface="Canva Sans Bold"/>
              </a:rPr>
              <a:t>Additionally, we will seek volunteers to provide data from these cameras, which will aid in verification and record-keeping. In special cases, such as crimes, footage from these cameras will be used as evidence.</a:t>
            </a:r>
          </a:p>
        </p:txBody>
      </p:sp>
      <p:sp>
        <p:nvSpPr>
          <p:cNvPr name="Freeform 11" id="11"/>
          <p:cNvSpPr/>
          <p:nvPr/>
        </p:nvSpPr>
        <p:spPr>
          <a:xfrm flipH="false" flipV="false" rot="0">
            <a:off x="14186027" y="58592"/>
            <a:ext cx="4231157" cy="4114800"/>
          </a:xfrm>
          <a:custGeom>
            <a:avLst/>
            <a:gdLst/>
            <a:ahLst/>
            <a:cxnLst/>
            <a:rect r="r" b="b" t="t" l="l"/>
            <a:pathLst>
              <a:path h="4114800" w="4231157">
                <a:moveTo>
                  <a:pt x="0" y="0"/>
                </a:moveTo>
                <a:lnTo>
                  <a:pt x="4231156" y="0"/>
                </a:lnTo>
                <a:lnTo>
                  <a:pt x="4231156"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true" flipV="false" rot="0">
            <a:off x="0" y="-249649"/>
            <a:ext cx="3018925" cy="2879300"/>
          </a:xfrm>
          <a:custGeom>
            <a:avLst/>
            <a:gdLst/>
            <a:ahLst/>
            <a:cxnLst/>
            <a:rect r="r" b="b" t="t" l="l"/>
            <a:pathLst>
              <a:path h="2879300" w="3018925">
                <a:moveTo>
                  <a:pt x="3018925" y="0"/>
                </a:moveTo>
                <a:lnTo>
                  <a:pt x="0" y="0"/>
                </a:lnTo>
                <a:lnTo>
                  <a:pt x="0" y="2879300"/>
                </a:lnTo>
                <a:lnTo>
                  <a:pt x="3018925" y="2879300"/>
                </a:lnTo>
                <a:lnTo>
                  <a:pt x="3018925" y="0"/>
                </a:lnTo>
                <a:close/>
              </a:path>
            </a:pathLst>
          </a:custGeom>
          <a:blipFill>
            <a:blip r:embed="rId20"/>
            <a:stretch>
              <a:fillRect l="0" t="0" r="0" b="0"/>
            </a:stretch>
          </a:blipFill>
        </p:spPr>
      </p:sp>
      <p:sp>
        <p:nvSpPr>
          <p:cNvPr name="Freeform 13" id="13"/>
          <p:cNvSpPr/>
          <p:nvPr/>
        </p:nvSpPr>
        <p:spPr>
          <a:xfrm flipH="false" flipV="false" rot="0">
            <a:off x="336491" y="6934200"/>
            <a:ext cx="3206496" cy="3352800"/>
          </a:xfrm>
          <a:custGeom>
            <a:avLst/>
            <a:gdLst/>
            <a:ahLst/>
            <a:cxnLst/>
            <a:rect r="r" b="b" t="t" l="l"/>
            <a:pathLst>
              <a:path h="3352800" w="3206496">
                <a:moveTo>
                  <a:pt x="0" y="0"/>
                </a:moveTo>
                <a:lnTo>
                  <a:pt x="3206496" y="0"/>
                </a:lnTo>
                <a:lnTo>
                  <a:pt x="3206496" y="3352800"/>
                </a:lnTo>
                <a:lnTo>
                  <a:pt x="0" y="3352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4299942" y="-3183"/>
            <a:ext cx="8104909" cy="2818756"/>
          </a:xfrm>
          <a:prstGeom prst="rect">
            <a:avLst/>
          </a:prstGeom>
        </p:spPr>
        <p:txBody>
          <a:bodyPr anchor="t" rtlCol="false" tIns="0" lIns="0" bIns="0" rIns="0">
            <a:spAutoFit/>
          </a:bodyPr>
          <a:lstStyle/>
          <a:p>
            <a:pPr algn="ctr">
              <a:lnSpc>
                <a:spcPts val="11060"/>
              </a:lnSpc>
            </a:pPr>
            <a:r>
              <a:rPr lang="en-US" sz="7900">
                <a:solidFill>
                  <a:srgbClr val="1F243A"/>
                </a:solidFill>
                <a:latin typeface="Brasika"/>
              </a:rPr>
              <a:t>How will we collect data?</a:t>
            </a:r>
          </a:p>
        </p:txBody>
      </p:sp>
      <p:sp>
        <p:nvSpPr>
          <p:cNvPr name="TextBox 15" id="15"/>
          <p:cNvSpPr txBox="true"/>
          <p:nvPr/>
        </p:nvSpPr>
        <p:spPr>
          <a:xfrm rot="0">
            <a:off x="3542987" y="7161331"/>
            <a:ext cx="12246105" cy="2708570"/>
          </a:xfrm>
          <a:prstGeom prst="rect">
            <a:avLst/>
          </a:prstGeom>
        </p:spPr>
        <p:txBody>
          <a:bodyPr anchor="t" rtlCol="false" tIns="0" lIns="0" bIns="0" rIns="0">
            <a:spAutoFit/>
          </a:bodyPr>
          <a:lstStyle/>
          <a:p>
            <a:pPr marL="554557" indent="-277278" lvl="1">
              <a:lnSpc>
                <a:spcPts val="3596"/>
              </a:lnSpc>
              <a:buFont typeface="Arial"/>
              <a:buChar char="•"/>
            </a:pPr>
            <a:r>
              <a:rPr lang="en-US" sz="2568">
                <a:solidFill>
                  <a:srgbClr val="1F243A"/>
                </a:solidFill>
                <a:latin typeface="Canva Sans Bold"/>
              </a:rPr>
              <a:t>Building a community with people and collaborating with the security camera installers.</a:t>
            </a:r>
          </a:p>
          <a:p>
            <a:pPr marL="554557" indent="-277278" lvl="1">
              <a:lnSpc>
                <a:spcPts val="3596"/>
              </a:lnSpc>
              <a:buFont typeface="Arial"/>
              <a:buChar char="•"/>
            </a:pPr>
            <a:r>
              <a:rPr lang="en-US" sz="2568">
                <a:solidFill>
                  <a:srgbClr val="1F243A"/>
                </a:solidFill>
                <a:latin typeface="Canva Sans Bold"/>
              </a:rPr>
              <a:t>we will ensure every camera works properly and different type of cameras would be installed so we can capture night and day footage too.</a:t>
            </a:r>
          </a:p>
          <a:p>
            <a:pPr marL="554557" indent="-277278" lvl="1">
              <a:lnSpc>
                <a:spcPts val="3596"/>
              </a:lnSpc>
              <a:buFont typeface="Arial"/>
              <a:buChar char="•"/>
            </a:pPr>
            <a:r>
              <a:rPr lang="en-US" sz="2568">
                <a:solidFill>
                  <a:srgbClr val="1F243A"/>
                </a:solidFill>
                <a:latin typeface="Canva Sans Bold"/>
              </a:rPr>
              <a:t>We will also maintain end to end encryption and maintain users information confidentiality.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DAFwgfOhPdQ</dc:identifier>
  <dcterms:modified xsi:type="dcterms:W3CDTF">2011-08-01T06:04:30Z</dcterms:modified>
  <cp:revision>1</cp:revision>
  <dc:title>Pink Neutral Minimalist Aesthetic Boho Shapes Patterns Marketing Basic Presentation </dc:title>
</cp:coreProperties>
</file>